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9975" cy="42484675"/>
  <p:notesSz cx="6797675" cy="9926638"/>
  <p:custDataLst>
    <p:tags r:id="rId5"/>
  </p:custDataLst>
  <p:defaultTextStyle>
    <a:defPPr>
      <a:defRPr lang="sl-SI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2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šper Bizjan" initials="GB" lastIdx="1" clrIdx="0">
    <p:extLst>
      <p:ext uri="{19B8F6BF-5375-455C-9EA6-DF929625EA0E}">
        <p15:presenceInfo xmlns:p15="http://schemas.microsoft.com/office/powerpoint/2012/main" userId="9a106799ff4d1e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2172"/>
    <a:srgbClr val="BE1260"/>
    <a:srgbClr val="FF6600"/>
    <a:srgbClr val="FF3300"/>
    <a:srgbClr val="FF9933"/>
    <a:srgbClr val="C0C0C0"/>
    <a:srgbClr val="CC3300"/>
    <a:srgbClr val="993300"/>
    <a:srgbClr val="E6E6E6"/>
    <a:srgbClr val="E7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8696" autoAdjust="0"/>
  </p:normalViewPr>
  <p:slideViewPr>
    <p:cSldViewPr snapToGrid="0">
      <p:cViewPr>
        <p:scale>
          <a:sx n="66" d="100"/>
          <a:sy n="66" d="100"/>
        </p:scale>
        <p:origin x="-5304" y="-11184"/>
      </p:cViewPr>
      <p:guideLst>
        <p:guide orient="horz" pos="13382"/>
        <p:guide pos="9537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3390" y="-84"/>
      </p:cViewPr>
      <p:guideLst>
        <p:guide orient="horz" pos="3127"/>
        <p:guide pos="2141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tags" Target="tags/tag1.xml"/><Relationship Id="rId10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grada datum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5815D-F743-424F-9736-25F5E1308403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34902-D470-4F05-95D3-905F22426F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2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22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22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pPr>
              <a:defRPr/>
            </a:pPr>
            <a:fld id="{B0DC8C19-7507-418C-9BAE-22B5ED4A224B}" type="datetimeFigureOut">
              <a:rPr lang="sl-SI"/>
              <a:pPr>
                <a:defRPr/>
              </a:pPr>
              <a:t>3. 09. 2023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73275" y="746125"/>
            <a:ext cx="26511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pPr lvl="0"/>
            <a:endParaRPr lang="sl-S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122"/>
            <a:ext cx="5438775" cy="4466511"/>
          </a:xfrm>
          <a:prstGeom prst="rect">
            <a:avLst/>
          </a:prstGeom>
        </p:spPr>
        <p:txBody>
          <a:bodyPr vert="horz" lIns="88230" tIns="44115" rIns="88230" bIns="4411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sl-S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830"/>
            <a:ext cx="2946400" cy="49522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830"/>
            <a:ext cx="2946400" cy="49522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pPr>
              <a:defRPr/>
            </a:pPr>
            <a:fld id="{EDAE540A-35A9-4D43-8E10-4BF0ECD75A82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19196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5999" y="6951412"/>
            <a:ext cx="14198530" cy="7942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89551" tIns="89551" rIns="89551" bIns="89551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1" u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l-SI" noProof="0" dirty="0"/>
              <a:t>Uvod</a:t>
            </a:r>
            <a:r>
              <a:rPr lang="en-GB" noProof="0" dirty="0"/>
              <a:t> (</a:t>
            </a:r>
            <a:r>
              <a:rPr lang="en-GB" noProof="0" dirty="0" err="1"/>
              <a:t>Naslove</a:t>
            </a:r>
            <a:r>
              <a:rPr lang="en-GB" noProof="0" dirty="0"/>
              <a:t> </a:t>
            </a:r>
            <a:r>
              <a:rPr lang="en-GB" noProof="0" dirty="0" err="1"/>
              <a:t>poglavij</a:t>
            </a:r>
            <a:r>
              <a:rPr lang="en-GB" noProof="0" dirty="0"/>
              <a:t> </a:t>
            </a:r>
            <a:r>
              <a:rPr lang="en-GB" noProof="0" dirty="0" err="1"/>
              <a:t>priredite</a:t>
            </a:r>
            <a:r>
              <a:rPr lang="en-GB" noProof="0" dirty="0"/>
              <a:t> po </a:t>
            </a:r>
            <a:r>
              <a:rPr lang="en-GB" noProof="0" dirty="0" err="1"/>
              <a:t>želji</a:t>
            </a:r>
            <a:r>
              <a:rPr lang="en-GB" noProof="0" dirty="0"/>
              <a:t>)</a:t>
            </a:r>
            <a:endParaRPr lang="en-US" noProof="0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95999" y="18089451"/>
            <a:ext cx="14198530" cy="7964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89551" tIns="89551" rIns="89551" bIns="89551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1" u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l-SI" noProof="0" dirty="0"/>
              <a:t>Metode</a:t>
            </a:r>
            <a:endParaRPr lang="en-US" noProof="0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639523" y="6947307"/>
            <a:ext cx="14198530" cy="7942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89551" tIns="89551" rIns="89551" bIns="89551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1" u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l-SI" noProof="0" dirty="0"/>
              <a:t>Rezultati</a:t>
            </a:r>
            <a:endParaRPr lang="en-US" noProof="0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5639521" y="23630844"/>
            <a:ext cx="14198530" cy="7942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89551" tIns="89551" rIns="89551" bIns="89551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1" u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l-SI" noProof="0" dirty="0"/>
              <a:t>Zaključki</a:t>
            </a:r>
            <a:endParaRPr lang="en-US" noProof="0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5639521" y="40253240"/>
            <a:ext cx="14198529" cy="7964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89551" tIns="89551" rIns="89551" bIns="89551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1" u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l-SI" noProof="0" dirty="0"/>
              <a:t>Literatura</a:t>
            </a:r>
            <a:endParaRPr lang="en-US" noProof="0" dirty="0"/>
          </a:p>
        </p:txBody>
      </p:sp>
      <p:sp>
        <p:nvSpPr>
          <p:cNvPr id="76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3829930" y="4946501"/>
            <a:ext cx="21385108" cy="1932408"/>
          </a:xfrm>
          <a:prstGeom prst="rect">
            <a:avLst/>
          </a:prstGeom>
        </p:spPr>
        <p:txBody>
          <a:bodyPr lIns="77349" tIns="38675" rIns="77349" bIns="38675"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36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Univerza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 ….,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Fakulteta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za …,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Naslov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SI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Univerza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 ….,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Fakulteta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za …,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Naslov</a:t>
            </a:r>
            <a:endParaRPr lang="en-GB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(* email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korespondenčnega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avtorja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I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3829930" y="3849446"/>
            <a:ext cx="21385108" cy="890996"/>
          </a:xfrm>
          <a:prstGeom prst="rect">
            <a:avLst/>
          </a:prstGeom>
        </p:spPr>
        <p:txBody>
          <a:bodyPr lIns="77349" tIns="38675" rIns="77349" bIns="38675" anchor="ctr" anchorCtr="1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4800" b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Ime1 Priimek1 </a:t>
            </a:r>
            <a:r>
              <a:rPr lang="en-GB" sz="4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GB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Ime2 Priimek2 </a:t>
            </a:r>
            <a:r>
              <a:rPr lang="en-GB" sz="4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1,2*</a:t>
            </a:r>
            <a:endParaRPr lang="en-SI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3882388" y="2584712"/>
            <a:ext cx="21332650" cy="1002650"/>
          </a:xfrm>
          <a:prstGeom prst="rect">
            <a:avLst/>
          </a:prstGeom>
        </p:spPr>
        <p:txBody>
          <a:bodyPr lIns="77349" tIns="38675" rIns="77349" bIns="38675" anchor="ctr" anchorCtr="1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53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 lvl="0"/>
            <a:r>
              <a:rPr lang="sl-SI" noProof="0" dirty="0"/>
              <a:t>Naslov</a:t>
            </a:r>
            <a:endParaRPr lang="en-US" noProof="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61" hasCustomPrompt="1"/>
          </p:nvPr>
        </p:nvSpPr>
        <p:spPr>
          <a:xfrm>
            <a:off x="15655668" y="41094445"/>
            <a:ext cx="14198529" cy="883014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buNone/>
              <a:defRPr sz="280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noProof="0" dirty="0"/>
              <a:t>[1]</a:t>
            </a:r>
            <a:r>
              <a:rPr lang="sl-SI" noProof="0" dirty="0"/>
              <a:t>  Avtorji</a:t>
            </a:r>
            <a:r>
              <a:rPr lang="en-US" noProof="0" dirty="0"/>
              <a:t>, </a:t>
            </a:r>
            <a:r>
              <a:rPr lang="sl-SI" noProof="0" dirty="0"/>
              <a:t>Okrajšava revije,</a:t>
            </a:r>
            <a:r>
              <a:rPr lang="en-US" noProof="0" dirty="0"/>
              <a:t> </a:t>
            </a:r>
            <a:r>
              <a:rPr lang="sl-SI" noProof="0" dirty="0"/>
              <a:t>Vol. (Leto) Strani.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62" hasCustomPrompt="1"/>
          </p:nvPr>
        </p:nvSpPr>
        <p:spPr>
          <a:xfrm>
            <a:off x="15639523" y="7816125"/>
            <a:ext cx="14198530" cy="951815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Vstavite besedilo.</a:t>
            </a:r>
            <a:endParaRPr lang="en-US" noProof="0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63" hasCustomPrompt="1"/>
          </p:nvPr>
        </p:nvSpPr>
        <p:spPr>
          <a:xfrm>
            <a:off x="395999" y="7741606"/>
            <a:ext cx="14198530" cy="951815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lnSpc>
                <a:spcPct val="1100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Vstavite besedilo.</a:t>
            </a:r>
            <a:endParaRPr lang="en-US" noProof="0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64" hasCustomPrompt="1"/>
          </p:nvPr>
        </p:nvSpPr>
        <p:spPr>
          <a:xfrm>
            <a:off x="395999" y="18897174"/>
            <a:ext cx="14198530" cy="951815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lnSpc>
                <a:spcPct val="1100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Vstavite besedilo.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5" hasCustomPrompt="1"/>
          </p:nvPr>
        </p:nvSpPr>
        <p:spPr>
          <a:xfrm>
            <a:off x="15639522" y="24446635"/>
            <a:ext cx="14198530" cy="951815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marR="0" indent="0" algn="just" defTabSz="4200525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Vstavite besedilo.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70" hasCustomPrompt="1"/>
          </p:nvPr>
        </p:nvSpPr>
        <p:spPr>
          <a:xfrm>
            <a:off x="395999" y="24313155"/>
            <a:ext cx="14198530" cy="889362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lnSpc>
                <a:spcPct val="110000"/>
              </a:lnSpc>
              <a:spcBef>
                <a:spcPts val="0"/>
              </a:spcBef>
              <a:buNone/>
              <a:defRPr sz="2800" b="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Slika 1: Opis.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171" hasCustomPrompt="1"/>
          </p:nvPr>
        </p:nvSpPr>
        <p:spPr>
          <a:xfrm>
            <a:off x="395999" y="23279998"/>
            <a:ext cx="14198530" cy="951815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just">
              <a:lnSpc>
                <a:spcPct val="1100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1455191" indent="-559688">
              <a:defRPr sz="2500">
                <a:latin typeface="Trebuchet MS" pitchFamily="34" charset="0"/>
              </a:defRPr>
            </a:lvl2pPr>
            <a:lvl3pPr marL="2014879" indent="-559688">
              <a:defRPr sz="2500">
                <a:latin typeface="Trebuchet MS" pitchFamily="34" charset="0"/>
              </a:defRPr>
            </a:lvl3pPr>
            <a:lvl4pPr marL="2630537" indent="-615658">
              <a:defRPr sz="2500">
                <a:latin typeface="Trebuchet MS" pitchFamily="34" charset="0"/>
              </a:defRPr>
            </a:lvl4pPr>
            <a:lvl5pPr marL="3078288" indent="-447751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sl-SI" noProof="0" dirty="0"/>
              <a:t>Vstavite slike v najboljši razpoložljivi resoluciji ali v vektorskem formatu. </a:t>
            </a:r>
            <a:endParaRPr lang="en-GB" noProof="0" dirty="0"/>
          </a:p>
        </p:txBody>
      </p:sp>
      <p:sp>
        <p:nvSpPr>
          <p:cNvPr id="23" name="TextBox 3"/>
          <p:cNvSpPr txBox="1">
            <a:spLocks noChangeArrowheads="1"/>
          </p:cNvSpPr>
          <p:nvPr userDrawn="1"/>
        </p:nvSpPr>
        <p:spPr bwMode="auto">
          <a:xfrm>
            <a:off x="11905776" y="414404"/>
            <a:ext cx="6468437" cy="1397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altLang="en-US" sz="4000" b="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Kuhljevi</a:t>
            </a:r>
            <a:r>
              <a:rPr lang="en-GB" altLang="en-US" sz="4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4000" b="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dnevi</a:t>
            </a:r>
            <a:r>
              <a:rPr lang="sl-SI" altLang="en-US" sz="4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GB" altLang="en-US" sz="4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l-SI" altLang="en-US" sz="40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21.-22.9.2023</a:t>
            </a:r>
            <a:r>
              <a:rPr lang="sl-SI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sl-SI" altLang="en-US" sz="4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Bled</a:t>
            </a:r>
            <a:r>
              <a:rPr lang="sl-SI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Slovenija</a:t>
            </a:r>
          </a:p>
        </p:txBody>
      </p:sp>
      <p:sp>
        <p:nvSpPr>
          <p:cNvPr id="41" name="Text Placeholder 76"/>
          <p:cNvSpPr>
            <a:spLocks noGrp="1"/>
          </p:cNvSpPr>
          <p:nvPr>
            <p:ph type="body" sz="quarter" idx="175" hasCustomPrompt="1"/>
          </p:nvPr>
        </p:nvSpPr>
        <p:spPr>
          <a:xfrm>
            <a:off x="0" y="42067752"/>
            <a:ext cx="30279975" cy="396000"/>
          </a:xfrm>
          <a:prstGeom prst="rect">
            <a:avLst/>
          </a:prstGeom>
        </p:spPr>
        <p:txBody>
          <a:bodyPr lIns="77349" tIns="38675" rIns="77349" bIns="38675" anchor="ctr" anchorCtr="1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3200" b="0">
                <a:solidFill>
                  <a:schemeClr val="tx1"/>
                </a:solidFill>
                <a:latin typeface="+mn-lt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 lvl="0"/>
            <a:r>
              <a:rPr lang="sl-SI" noProof="0" dirty="0"/>
              <a:t>Prazno</a:t>
            </a:r>
            <a:endParaRPr lang="en-US" noProof="0" dirty="0"/>
          </a:p>
        </p:txBody>
      </p:sp>
      <p:sp>
        <p:nvSpPr>
          <p:cNvPr id="48" name="Text Placeholder 76"/>
          <p:cNvSpPr>
            <a:spLocks noGrp="1"/>
          </p:cNvSpPr>
          <p:nvPr>
            <p:ph type="body" sz="quarter" idx="176" hasCustomPrompt="1"/>
          </p:nvPr>
        </p:nvSpPr>
        <p:spPr>
          <a:xfrm>
            <a:off x="-1" y="1"/>
            <a:ext cx="396000" cy="42484674"/>
          </a:xfrm>
          <a:prstGeom prst="rect">
            <a:avLst/>
          </a:prstGeom>
        </p:spPr>
        <p:txBody>
          <a:bodyPr vert="vert270" lIns="77349" tIns="38675" rIns="77349" bIns="38675" anchor="ctr" anchorCtr="1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3200" b="0" baseline="0">
                <a:solidFill>
                  <a:schemeClr val="tx1"/>
                </a:solidFill>
                <a:latin typeface="+mn-lt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 lvl="0"/>
            <a:r>
              <a:rPr lang="sl-SI" noProof="0" dirty="0"/>
              <a:t>Prazno</a:t>
            </a:r>
            <a:endParaRPr lang="en-US" noProof="0" dirty="0"/>
          </a:p>
        </p:txBody>
      </p:sp>
      <p:sp>
        <p:nvSpPr>
          <p:cNvPr id="49" name="Text Placeholder 76"/>
          <p:cNvSpPr>
            <a:spLocks noGrp="1"/>
          </p:cNvSpPr>
          <p:nvPr>
            <p:ph type="body" sz="quarter" idx="177" hasCustomPrompt="1"/>
          </p:nvPr>
        </p:nvSpPr>
        <p:spPr>
          <a:xfrm>
            <a:off x="29890511" y="1"/>
            <a:ext cx="396000" cy="42484674"/>
          </a:xfrm>
          <a:prstGeom prst="rect">
            <a:avLst/>
          </a:prstGeom>
        </p:spPr>
        <p:txBody>
          <a:bodyPr vert="vert270" lIns="77349" tIns="38675" rIns="77349" bIns="38675" anchor="ctr" anchorCtr="1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3200" b="0">
                <a:solidFill>
                  <a:schemeClr val="tx1"/>
                </a:solidFill>
                <a:latin typeface="+mn-lt"/>
              </a:defRPr>
            </a:lvl1pPr>
            <a:lvl2pPr>
              <a:buFontTx/>
              <a:buNone/>
              <a:defRPr sz="6100"/>
            </a:lvl2pPr>
            <a:lvl3pPr>
              <a:buFontTx/>
              <a:buNone/>
              <a:defRPr sz="6100"/>
            </a:lvl3pPr>
            <a:lvl4pPr>
              <a:buFontTx/>
              <a:buNone/>
              <a:defRPr sz="6100"/>
            </a:lvl4pPr>
            <a:lvl5pPr>
              <a:buFontTx/>
              <a:buNone/>
              <a:defRPr sz="6100"/>
            </a:lvl5pPr>
          </a:lstStyle>
          <a:p>
            <a:pPr lvl="0"/>
            <a:r>
              <a:rPr lang="sl-SI" noProof="0" dirty="0"/>
              <a:t>Prazno</a:t>
            </a:r>
            <a:endParaRPr lang="en-US" noProof="0" dirty="0"/>
          </a:p>
        </p:txBody>
      </p:sp>
      <p:cxnSp>
        <p:nvCxnSpPr>
          <p:cNvPr id="5" name="Raven povezovalnik 4">
            <a:extLst>
              <a:ext uri="{FF2B5EF4-FFF2-40B4-BE49-F238E27FC236}">
                <a16:creationId xmlns:a16="http://schemas.microsoft.com/office/drawing/2014/main" id="{6BC23DB5-BE0F-AED5-A185-B9AD8A28EED7}"/>
              </a:ext>
            </a:extLst>
          </p:cNvPr>
          <p:cNvCxnSpPr/>
          <p:nvPr userDrawn="1"/>
        </p:nvCxnSpPr>
        <p:spPr bwMode="auto">
          <a:xfrm>
            <a:off x="0" y="2129622"/>
            <a:ext cx="30230072" cy="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9721179-160D-43A8-E3E3-08D3BDE278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50" y="2246018"/>
            <a:ext cx="4572000" cy="2438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4476" y="1698379"/>
            <a:ext cx="27251025" cy="708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20078" tIns="210039" rIns="420078" bIns="2100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l-SI" altLang="en-US" dirty="0" err="1"/>
              <a:t>Click</a:t>
            </a:r>
            <a:r>
              <a:rPr lang="sl-SI" altLang="en-US" dirty="0"/>
              <a:t> to </a:t>
            </a:r>
            <a:r>
              <a:rPr lang="sl-SI" altLang="en-US" dirty="0" err="1"/>
              <a:t>edit</a:t>
            </a:r>
            <a:r>
              <a:rPr lang="sl-SI" altLang="en-US" dirty="0"/>
              <a:t> </a:t>
            </a:r>
            <a:r>
              <a:rPr lang="sl-SI" altLang="en-US" dirty="0" err="1"/>
              <a:t>Master</a:t>
            </a:r>
            <a:r>
              <a:rPr lang="sl-SI" altLang="en-US" dirty="0"/>
              <a:t> </a:t>
            </a:r>
            <a:r>
              <a:rPr lang="sl-SI" altLang="en-US" dirty="0" err="1"/>
              <a:t>title</a:t>
            </a:r>
            <a:r>
              <a:rPr lang="sl-SI" altLang="en-US" dirty="0"/>
              <a:t> </a:t>
            </a:r>
            <a:r>
              <a:rPr lang="sl-SI" altLang="en-US" dirty="0" err="1"/>
              <a:t>style</a:t>
            </a:r>
            <a:endParaRPr lang="sl-SI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4476" y="9906685"/>
            <a:ext cx="27251025" cy="2803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20078" tIns="210039" rIns="420078" bIns="2100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 altLang="en-US"/>
              <a:t>Click to edit Master text styles</a:t>
            </a:r>
          </a:p>
          <a:p>
            <a:pPr lvl="1"/>
            <a:r>
              <a:rPr lang="sl-SI" altLang="en-US"/>
              <a:t>Second level</a:t>
            </a:r>
          </a:p>
          <a:p>
            <a:pPr lvl="2"/>
            <a:r>
              <a:rPr lang="sl-SI" altLang="en-US"/>
              <a:t>Third level</a:t>
            </a:r>
          </a:p>
          <a:p>
            <a:pPr lvl="3"/>
            <a:r>
              <a:rPr lang="sl-SI" altLang="en-US"/>
              <a:t>Fourth level</a:t>
            </a:r>
          </a:p>
          <a:p>
            <a:pPr lvl="4"/>
            <a:r>
              <a:rPr lang="sl-SI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4478" y="38689319"/>
            <a:ext cx="7065963" cy="29540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20078" tIns="210039" rIns="420078" bIns="210039" numCol="1" anchor="t" anchorCtr="0" compatLnSpc="1">
            <a:prstTxWarp prst="textNoShape">
              <a:avLst/>
            </a:prstTxWarp>
          </a:bodyPr>
          <a:lstStyle>
            <a:lvl1pPr>
              <a:defRPr sz="6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8689319"/>
            <a:ext cx="9588500" cy="29540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20078" tIns="210039" rIns="420078" bIns="210039" numCol="1" anchor="t" anchorCtr="0" compatLnSpc="1">
            <a:prstTxWarp prst="textNoShape">
              <a:avLst/>
            </a:prstTxWarp>
          </a:bodyPr>
          <a:lstStyle>
            <a:lvl1pPr algn="ctr">
              <a:defRPr sz="6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9538" y="38689319"/>
            <a:ext cx="7065962" cy="29540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20078" tIns="210039" rIns="420078" bIns="210039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399CEC25-3894-403E-9B4E-ED053100C979}" type="slidenum">
              <a:rPr lang="sl-SI" altLang="en-US"/>
              <a:pPr>
                <a:defRPr/>
              </a:pPr>
              <a:t>‹#›</a:t>
            </a:fld>
            <a:endParaRPr lang="sl-SI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200525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200525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2pPr>
      <a:lvl3pPr algn="ctr" defTabSz="4200525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3pPr>
      <a:lvl4pPr algn="ctr" defTabSz="4200525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4pPr>
      <a:lvl5pPr algn="ctr" defTabSz="4200525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5pPr>
      <a:lvl6pPr marL="457200" algn="ctr" defTabSz="4200525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6pPr>
      <a:lvl7pPr marL="914400" algn="ctr" defTabSz="4200525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7pPr>
      <a:lvl8pPr marL="1371600" algn="ctr" defTabSz="4200525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8pPr>
      <a:lvl9pPr marL="1828800" algn="ctr" defTabSz="4200525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9pPr>
    </p:titleStyle>
    <p:bodyStyle>
      <a:lvl1pPr marL="1574800" indent="-1574800" algn="l" defTabSz="4200525" rtl="0" eaLnBrk="0" fontAlgn="base" hangingPunct="0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413125" indent="-1312863" algn="l" defTabSz="4200525" rtl="0" eaLnBrk="0" fontAlgn="base" hangingPunct="0">
        <a:spcBef>
          <a:spcPct val="20000"/>
        </a:spcBef>
        <a:spcAft>
          <a:spcPct val="0"/>
        </a:spcAft>
        <a:buChar char="–"/>
        <a:defRPr sz="12900">
          <a:solidFill>
            <a:schemeClr val="tx1"/>
          </a:solidFill>
          <a:latin typeface="+mn-lt"/>
        </a:defRPr>
      </a:lvl2pPr>
      <a:lvl3pPr marL="5251450" indent="-1050925" algn="l" defTabSz="42005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</a:defRPr>
      </a:lvl3pPr>
      <a:lvl4pPr marL="7351713" indent="-1050925" algn="l" defTabSz="4200525" rtl="0" eaLnBrk="0" fontAlgn="base" hangingPunct="0">
        <a:spcBef>
          <a:spcPct val="20000"/>
        </a:spcBef>
        <a:spcAft>
          <a:spcPct val="0"/>
        </a:spcAft>
        <a:buChar char="–"/>
        <a:defRPr sz="9200">
          <a:solidFill>
            <a:schemeClr val="tx1"/>
          </a:solidFill>
          <a:latin typeface="+mn-lt"/>
        </a:defRPr>
      </a:lvl4pPr>
      <a:lvl5pPr marL="9453563" indent="-1050925" algn="l" defTabSz="4200525" rtl="0" eaLnBrk="0" fontAlgn="base" hangingPunct="0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5pPr>
      <a:lvl6pPr marL="9910763" indent="-1050925" algn="l" defTabSz="4200525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6pPr>
      <a:lvl7pPr marL="10367963" indent="-1050925" algn="l" defTabSz="4200525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7pPr>
      <a:lvl8pPr marL="10825163" indent="-1050925" algn="l" defTabSz="4200525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8pPr>
      <a:lvl9pPr marL="11282363" indent="-1050925" algn="l" defTabSz="4200525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13" Type="http://schemas.openxmlformats.org/officeDocument/2006/relationships/image" Target="../media/image130.png"/><Relationship Id="rId39" Type="http://schemas.openxmlformats.org/officeDocument/2006/relationships/image" Target="../media/image26.svg"/><Relationship Id="rId3" Type="http://schemas.openxmlformats.org/officeDocument/2006/relationships/image" Target="../media/image3.jpg"/><Relationship Id="rId34" Type="http://schemas.openxmlformats.org/officeDocument/2006/relationships/image" Target="../media/image20.png"/><Relationship Id="rId7" Type="http://schemas.openxmlformats.org/officeDocument/2006/relationships/image" Target="../media/image7.png"/><Relationship Id="rId25" Type="http://schemas.openxmlformats.org/officeDocument/2006/relationships/image" Target="../media/image12.png"/><Relationship Id="rId33" Type="http://schemas.openxmlformats.org/officeDocument/2006/relationships/image" Target="../media/image19.png"/><Relationship Id="rId17" Type="http://schemas.openxmlformats.org/officeDocument/2006/relationships/image" Target="../media/image170.png"/><Relationship Id="rId38" Type="http://schemas.openxmlformats.org/officeDocument/2006/relationships/image" Target="../media/image25.png"/><Relationship Id="rId2" Type="http://schemas.openxmlformats.org/officeDocument/2006/relationships/image" Target="../media/image2.jpg"/><Relationship Id="rId29" Type="http://schemas.openxmlformats.org/officeDocument/2006/relationships/image" Target="../media/image15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18.png"/><Relationship Id="rId37" Type="http://schemas.openxmlformats.org/officeDocument/2006/relationships/image" Target="../media/image23.jpg"/><Relationship Id="rId40" Type="http://schemas.openxmlformats.org/officeDocument/2006/relationships/image" Target="../media/image27.png"/><Relationship Id="rId5" Type="http://schemas.openxmlformats.org/officeDocument/2006/relationships/image" Target="../media/image5.png"/><Relationship Id="rId28" Type="http://schemas.openxmlformats.org/officeDocument/2006/relationships/image" Target="../media/image15.png"/><Relationship Id="rId36" Type="http://schemas.openxmlformats.org/officeDocument/2006/relationships/image" Target="../media/image22.jpeg"/><Relationship Id="rId15" Type="http://schemas.openxmlformats.org/officeDocument/2006/relationships/image" Target="../media/image150.png"/><Relationship Id="rId10" Type="http://schemas.openxmlformats.org/officeDocument/2006/relationships/image" Target="../media/image10.png"/><Relationship Id="rId31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6.png"/><Relationship Id="rId35" Type="http://schemas.openxmlformats.org/officeDocument/2006/relationships/image" Target="../media/image21.jpg"/><Relationship Id="rId14" Type="http://schemas.openxmlformats.org/officeDocument/2006/relationships/image" Target="../media/image140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CEEF170E-AB08-C648-4DBC-8075CC1267B8}"/>
              </a:ext>
            </a:extLst>
          </p:cNvPr>
          <p:cNvGrpSpPr/>
          <p:nvPr/>
        </p:nvGrpSpPr>
        <p:grpSpPr>
          <a:xfrm>
            <a:off x="14803047" y="28179443"/>
            <a:ext cx="15170310" cy="6611338"/>
            <a:chOff x="14772567" y="28277917"/>
            <a:chExt cx="15170310" cy="6611338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6F3DBE5-FB89-EE8B-8C78-60FEC2D38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0211" y="28416444"/>
              <a:ext cx="8792666" cy="64728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65E19DD-21FA-8006-F3D7-6EAB8F525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8146"/>
            <a:stretch/>
          </p:blipFill>
          <p:spPr>
            <a:xfrm>
              <a:off x="14772567" y="28432436"/>
              <a:ext cx="7276517" cy="6441579"/>
            </a:xfrm>
            <a:prstGeom prst="rect">
              <a:avLst/>
            </a:prstGeom>
          </p:spPr>
        </p:pic>
        <p:sp>
          <p:nvSpPr>
            <p:cNvPr id="73" name="Arrow: Curved Right 72">
              <a:extLst>
                <a:ext uri="{FF2B5EF4-FFF2-40B4-BE49-F238E27FC236}">
                  <a16:creationId xmlns:a16="http://schemas.microsoft.com/office/drawing/2014/main" id="{B22260B6-D56F-52AD-ECE3-1629D5AA96A6}"/>
                </a:ext>
              </a:extLst>
            </p:cNvPr>
            <p:cNvSpPr/>
            <p:nvPr/>
          </p:nvSpPr>
          <p:spPr bwMode="auto">
            <a:xfrm>
              <a:off x="17722468" y="30779648"/>
              <a:ext cx="3942110" cy="1087291"/>
            </a:xfrm>
            <a:prstGeom prst="curvedRightArrow">
              <a:avLst>
                <a:gd name="adj1" fmla="val 21789"/>
                <a:gd name="adj2" fmla="val 47891"/>
                <a:gd name="adj3" fmla="val 55650"/>
              </a:avLst>
            </a:prstGeom>
            <a:gradFill flip="none" rotWithShape="1">
              <a:gsLst>
                <a:gs pos="0">
                  <a:schemeClr val="accent4"/>
                </a:gs>
                <a:gs pos="16000">
                  <a:schemeClr val="accent6"/>
                </a:gs>
                <a:gs pos="47000">
                  <a:srgbClr val="C00000"/>
                </a:gs>
                <a:gs pos="89000">
                  <a:srgbClr val="FFFF00"/>
                </a:gs>
              </a:gsLst>
              <a:lin ang="5400000" scaled="0"/>
              <a:tileRect/>
            </a:gradFill>
            <a:ln w="1270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2005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 Placeholder 14">
                  <a:extLst>
                    <a:ext uri="{FF2B5EF4-FFF2-40B4-BE49-F238E27FC236}">
                      <a16:creationId xmlns:a16="http://schemas.microsoft.com/office/drawing/2014/main" id="{47BC03E2-9559-D6C5-DA56-91BD954A224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6171519" y="28277917"/>
                  <a:ext cx="2718158" cy="14677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223877" tIns="223877" rIns="223877" bIns="223877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marL="0" indent="0" algn="just" defTabSz="4200525" rtl="0" eaLnBrk="0" fontAlgn="base" hangingPunct="0">
                    <a:lnSpc>
                      <a:spcPct val="110000"/>
                    </a:lnSpc>
                    <a:spcBef>
                      <a:spcPts val="0"/>
                    </a:spcBef>
                    <a:spcAft>
                      <a:spcPct val="0"/>
                    </a:spcAft>
                    <a:buNone/>
                    <a:defRPr sz="2800" b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55191" indent="-559688" algn="l" defTabSz="4200525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500">
                      <a:solidFill>
                        <a:schemeClr val="tx1"/>
                      </a:solidFill>
                      <a:latin typeface="Trebuchet MS" pitchFamily="34" charset="0"/>
                    </a:defRPr>
                  </a:lvl2pPr>
                  <a:lvl3pPr marL="2014879" indent="-559688" algn="l" defTabSz="4200525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500">
                      <a:solidFill>
                        <a:schemeClr val="tx1"/>
                      </a:solidFill>
                      <a:latin typeface="Trebuchet MS" pitchFamily="34" charset="0"/>
                    </a:defRPr>
                  </a:lvl3pPr>
                  <a:lvl4pPr marL="2630537" indent="-615658" algn="l" defTabSz="4200525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500">
                      <a:solidFill>
                        <a:schemeClr val="tx1"/>
                      </a:solidFill>
                      <a:latin typeface="Trebuchet MS" pitchFamily="34" charset="0"/>
                    </a:defRPr>
                  </a:lvl4pPr>
                  <a:lvl5pPr marL="3078288" indent="-447751" algn="l" defTabSz="4200525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500">
                      <a:solidFill>
                        <a:schemeClr val="tx1"/>
                      </a:solidFill>
                      <a:latin typeface="Trebuchet MS" pitchFamily="34" charset="0"/>
                    </a:defRPr>
                  </a:lvl5pPr>
                  <a:lvl6pPr marL="9910763" indent="-1050925" algn="l" defTabSz="4200525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9200">
                      <a:solidFill>
                        <a:schemeClr val="tx1"/>
                      </a:solidFill>
                      <a:latin typeface="+mn-lt"/>
                    </a:defRPr>
                  </a:lvl6pPr>
                  <a:lvl7pPr marL="10367963" indent="-1050925" algn="l" defTabSz="4200525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9200">
                      <a:solidFill>
                        <a:schemeClr val="tx1"/>
                      </a:solidFill>
                      <a:latin typeface="+mn-lt"/>
                    </a:defRPr>
                  </a:lvl7pPr>
                  <a:lvl8pPr marL="10825163" indent="-1050925" algn="l" defTabSz="4200525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9200">
                      <a:solidFill>
                        <a:schemeClr val="tx1"/>
                      </a:solidFill>
                      <a:latin typeface="+mn-lt"/>
                    </a:defRPr>
                  </a:lvl8pPr>
                  <a:lvl9pPr marL="11282363" indent="-1050925" algn="l" defTabSz="4200525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92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endParaRPr lang="en-GB" ker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1" i="1" kern="0" smtClean="0">
                                <a:solidFill>
                                  <a:srgbClr val="BE12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 kern="0" smtClean="0">
                                <a:solidFill>
                                  <a:srgbClr val="BE12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3200" b="1" i="0" kern="0" smtClean="0">
                                <a:solidFill>
                                  <a:srgbClr val="BE1260"/>
                                </a:solidFill>
                                <a:latin typeface="Cambria Math" panose="02040503050406030204" pitchFamily="18" charset="0"/>
                              </a:rPr>
                              <m:t>𝐊𝐍𝐓</m:t>
                            </m:r>
                          </m:sub>
                        </m:sSub>
                      </m:oMath>
                    </m:oMathPara>
                  </a14:m>
                  <a:endParaRPr lang="en-SI" sz="3200" b="1" kern="0"/>
                </a:p>
              </p:txBody>
            </p:sp>
          </mc:Choice>
          <mc:Fallback xmlns="">
            <p:sp>
              <p:nvSpPr>
                <p:cNvPr id="76" name="Text Placeholder 14">
                  <a:extLst>
                    <a:ext uri="{FF2B5EF4-FFF2-40B4-BE49-F238E27FC236}">
                      <a16:creationId xmlns:a16="http://schemas.microsoft.com/office/drawing/2014/main" id="{47BC03E2-9559-D6C5-DA56-91BD954A2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171519" y="28277917"/>
                  <a:ext cx="2718158" cy="14677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Connector: Curved 77">
              <a:extLst>
                <a:ext uri="{FF2B5EF4-FFF2-40B4-BE49-F238E27FC236}">
                  <a16:creationId xmlns:a16="http://schemas.microsoft.com/office/drawing/2014/main" id="{F34A7ABE-445E-A1DD-BB9A-AE15377DB0E9}"/>
                </a:ext>
              </a:extLst>
            </p:cNvPr>
            <p:cNvCxnSpPr/>
            <p:nvPr/>
          </p:nvCxnSpPr>
          <p:spPr bwMode="auto">
            <a:xfrm rot="16200000" flipH="1">
              <a:off x="17614146" y="29557736"/>
              <a:ext cx="524339" cy="499205"/>
            </a:xfrm>
            <a:prstGeom prst="curvedConnector3">
              <a:avLst/>
            </a:prstGeom>
            <a:solidFill>
              <a:schemeClr val="accent1"/>
            </a:solidFill>
            <a:ln w="76200" cap="sq" cmpd="sng" algn="ctr">
              <a:solidFill>
                <a:srgbClr val="AF217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A681F47-65FD-04C8-4D85-4B512F02A87D}"/>
                </a:ext>
              </a:extLst>
            </p:cNvPr>
            <p:cNvCxnSpPr/>
            <p:nvPr/>
          </p:nvCxnSpPr>
          <p:spPr bwMode="auto">
            <a:xfrm>
              <a:off x="23820120" y="32598459"/>
              <a:ext cx="3810000" cy="19854"/>
            </a:xfrm>
            <a:prstGeom prst="straightConnector1">
              <a:avLst/>
            </a:prstGeom>
            <a:solidFill>
              <a:schemeClr val="accent1"/>
            </a:solidFill>
            <a:ln w="76200" cap="sq" cmpd="sng" algn="ctr">
              <a:solidFill>
                <a:srgbClr val="AF217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Placeholder 14">
              <a:extLst>
                <a:ext uri="{FF2B5EF4-FFF2-40B4-BE49-F238E27FC236}">
                  <a16:creationId xmlns:a16="http://schemas.microsoft.com/office/drawing/2014/main" id="{AEB79041-4786-C394-553F-C1DF63C5BE48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21628853" y="31171813"/>
              <a:ext cx="3400343" cy="1300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223877" tIns="223877" rIns="223877" bIns="223877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just" defTabSz="4200525" rtl="0" eaLnBrk="0" fontAlgn="base" hangingPunct="0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None/>
                <a:defRPr sz="2800" b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455191" indent="-559688" algn="l" defTabSz="42005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500">
                  <a:solidFill>
                    <a:schemeClr val="tx1"/>
                  </a:solidFill>
                  <a:latin typeface="Trebuchet MS" pitchFamily="34" charset="0"/>
                </a:defRPr>
              </a:lvl2pPr>
              <a:lvl3pPr marL="2014879" indent="-559688" algn="l" defTabSz="42005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500">
                  <a:solidFill>
                    <a:schemeClr val="tx1"/>
                  </a:solidFill>
                  <a:latin typeface="Trebuchet MS" pitchFamily="34" charset="0"/>
                </a:defRPr>
              </a:lvl3pPr>
              <a:lvl4pPr marL="2630537" indent="-615658" algn="l" defTabSz="42005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500">
                  <a:solidFill>
                    <a:schemeClr val="tx1"/>
                  </a:solidFill>
                  <a:latin typeface="Trebuchet MS" pitchFamily="34" charset="0"/>
                </a:defRPr>
              </a:lvl4pPr>
              <a:lvl5pPr marL="3078288" indent="-447751" algn="l" defTabSz="42005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500">
                  <a:solidFill>
                    <a:schemeClr val="tx1"/>
                  </a:solidFill>
                  <a:latin typeface="Trebuchet MS" pitchFamily="34" charset="0"/>
                </a:defRPr>
              </a:lvl5pPr>
              <a:lvl6pPr marL="9910763" indent="-1050925" algn="l" defTabSz="42005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200">
                  <a:solidFill>
                    <a:schemeClr val="tx1"/>
                  </a:solidFill>
                  <a:latin typeface="+mn-lt"/>
                </a:defRPr>
              </a:lvl6pPr>
              <a:lvl7pPr marL="10367963" indent="-1050925" algn="l" defTabSz="42005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200">
                  <a:solidFill>
                    <a:schemeClr val="tx1"/>
                  </a:solidFill>
                  <a:latin typeface="+mn-lt"/>
                </a:defRPr>
              </a:lvl7pPr>
              <a:lvl8pPr marL="10825163" indent="-1050925" algn="l" defTabSz="42005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200">
                  <a:solidFill>
                    <a:schemeClr val="tx1"/>
                  </a:solidFill>
                  <a:latin typeface="+mn-lt"/>
                </a:defRPr>
              </a:lvl8pPr>
              <a:lvl9pPr marL="11282363" indent="-1050925" algn="l" defTabSz="42005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200">
                  <a:solidFill>
                    <a:schemeClr val="tx1"/>
                  </a:solidFill>
                  <a:latin typeface="+mn-lt"/>
                </a:defRPr>
              </a:lvl9pPr>
            </a:lstStyle>
            <a:p>
              <a:endParaRPr lang="en-GB" kern="0"/>
            </a:p>
            <a:p>
              <a:r>
                <a:rPr lang="en-GB" sz="2400" b="1" kern="0">
                  <a:solidFill>
                    <a:srgbClr val="AF217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KNT območje</a:t>
              </a:r>
              <a:endParaRPr lang="en-SI" sz="2400" b="1" kern="0">
                <a:solidFill>
                  <a:srgbClr val="AF2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F618E7-42BE-5E06-9442-D7267320F0CC}"/>
                </a:ext>
              </a:extLst>
            </p:cNvPr>
            <p:cNvCxnSpPr/>
            <p:nvPr/>
          </p:nvCxnSpPr>
          <p:spPr bwMode="auto">
            <a:xfrm>
              <a:off x="23820120" y="31226760"/>
              <a:ext cx="0" cy="2014288"/>
            </a:xfrm>
            <a:prstGeom prst="line">
              <a:avLst/>
            </a:prstGeom>
            <a:solidFill>
              <a:schemeClr val="accent1"/>
            </a:solidFill>
            <a:ln w="76200" cap="sq" cmpd="sng" algn="ctr">
              <a:solidFill>
                <a:srgbClr val="AF21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6BBFD6F-939C-D54F-C3C5-14AC3641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585" y="19830419"/>
            <a:ext cx="15157731" cy="615108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7CDEB47-D81B-C35B-61A7-61336F67A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22" y="35757828"/>
            <a:ext cx="6446608" cy="5734227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B5D6D91-C212-57D2-1B86-9FE42353E379}"/>
              </a:ext>
            </a:extLst>
          </p:cNvPr>
          <p:cNvGrpSpPr/>
          <p:nvPr/>
        </p:nvGrpSpPr>
        <p:grpSpPr>
          <a:xfrm>
            <a:off x="7495437" y="36345275"/>
            <a:ext cx="7140860" cy="5016758"/>
            <a:chOff x="7495437" y="36298383"/>
            <a:chExt cx="7140860" cy="501675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5176FF4-0FBB-2453-23AA-0462FF66DFC3}"/>
                </a:ext>
              </a:extLst>
            </p:cNvPr>
            <p:cNvGrpSpPr/>
            <p:nvPr/>
          </p:nvGrpSpPr>
          <p:grpSpPr>
            <a:xfrm>
              <a:off x="7495437" y="36331206"/>
              <a:ext cx="5996910" cy="4944253"/>
              <a:chOff x="8712970" y="36595652"/>
              <a:chExt cx="3185228" cy="2626114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F02921E-78C3-7522-0F9C-1980D6450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33" t="30188" r="38860" b="45200"/>
              <a:stretch/>
            </p:blipFill>
            <p:spPr>
              <a:xfrm>
                <a:off x="8713180" y="36657356"/>
                <a:ext cx="1450989" cy="119634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FC2A1C36-505C-A35A-6675-78CF6B0A5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82" t="28378" r="36612" b="38218"/>
              <a:stretch/>
            </p:blipFill>
            <p:spPr>
              <a:xfrm>
                <a:off x="10162484" y="36657355"/>
                <a:ext cx="1452822" cy="119634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BF1461C3-8362-CCCC-F199-D6C1A25922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87" t="28529" r="39622" b="36316"/>
              <a:stretch/>
            </p:blipFill>
            <p:spPr>
              <a:xfrm>
                <a:off x="8712970" y="37851888"/>
                <a:ext cx="1455498" cy="127978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A861CD77-DD36-85AC-CB51-6DF6C0B23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65" t="30434" r="37868" b="36213"/>
              <a:stretch/>
            </p:blipFill>
            <p:spPr>
              <a:xfrm>
                <a:off x="10162484" y="37851888"/>
                <a:ext cx="1452822" cy="127978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AE53C2E-E8E1-24F4-8674-31B0D69AB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60429"/>
              <a:stretch/>
            </p:blipFill>
            <p:spPr>
              <a:xfrm>
                <a:off x="11655691" y="36595652"/>
                <a:ext cx="242507" cy="262611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0D86CAF-F753-0CF0-F985-E5097108C929}"/>
                    </a:ext>
                  </a:extLst>
                </p:cNvPr>
                <p:cNvSpPr txBox="1"/>
                <p:nvPr/>
              </p:nvSpPr>
              <p:spPr>
                <a:xfrm>
                  <a:off x="13376970" y="36298383"/>
                  <a:ext cx="832723" cy="5016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oMath>
                    </m:oMathPara>
                  </a14:m>
                  <a:endParaRPr lang="en-GB" sz="3200" b="0">
                    <a:ea typeface="Cambria Math" panose="02040503050406030204" pitchFamily="18" charset="0"/>
                  </a:endParaRPr>
                </a:p>
                <a:p>
                  <a:endParaRPr lang="en-GB" sz="3200" b="0">
                    <a:ea typeface="Cambria Math" panose="02040503050406030204" pitchFamily="18" charset="0"/>
                  </a:endParaRPr>
                </a:p>
                <a:p>
                  <a:endParaRPr lang="en-GB" sz="3200" b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GB" sz="3200" b="0">
                    <a:ea typeface="Cambria Math" panose="02040503050406030204" pitchFamily="18" charset="0"/>
                  </a:endParaRPr>
                </a:p>
                <a:p>
                  <a:endParaRPr lang="en-GB" sz="3200">
                    <a:ea typeface="Cambria Math" panose="02040503050406030204" pitchFamily="18" charset="0"/>
                  </a:endParaRPr>
                </a:p>
                <a:p>
                  <a:endParaRPr lang="en-GB" sz="3200" b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oMath>
                    </m:oMathPara>
                  </a14:m>
                  <a:endParaRPr lang="en-GB" sz="3200" b="0">
                    <a:ea typeface="Cambria Math" panose="02040503050406030204" pitchFamily="18" charset="0"/>
                  </a:endParaRPr>
                </a:p>
                <a:p>
                  <a:endParaRPr lang="en-GB" sz="3200">
                    <a:ea typeface="Cambria Math" panose="02040503050406030204" pitchFamily="18" charset="0"/>
                  </a:endParaRPr>
                </a:p>
                <a:p>
                  <a:endParaRPr lang="en-GB" sz="3200" b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en-GB" sz="3200" b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0D86CAF-F753-0CF0-F985-E5097108C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970" y="36298383"/>
                  <a:ext cx="832723" cy="501675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48F9860-1614-8B20-8C5A-BB5642A98272}"/>
                    </a:ext>
                  </a:extLst>
                </p:cNvPr>
                <p:cNvSpPr txBox="1"/>
                <p:nvPr/>
              </p:nvSpPr>
              <p:spPr>
                <a:xfrm rot="16200000">
                  <a:off x="13285202" y="38403966"/>
                  <a:ext cx="211741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[℃]</m:t>
                        </m:r>
                      </m:oMath>
                    </m:oMathPara>
                  </a14:m>
                  <a:endParaRPr lang="en-GB" sz="3200" b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48F9860-1614-8B20-8C5A-BB5642A98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3285202" y="38403966"/>
                  <a:ext cx="2117415" cy="58477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4610FFA0-E41C-5B94-A43E-EE6FC2845B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547078" y="8760752"/>
            <a:ext cx="15372155" cy="915513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88BA6-1752-A441-11D9-03EC11353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999" y="6503369"/>
            <a:ext cx="14198530" cy="794299"/>
          </a:xfrm>
        </p:spPr>
        <p:txBody>
          <a:bodyPr/>
          <a:lstStyle/>
          <a:p>
            <a:r>
              <a:rPr lang="en-GB"/>
              <a:t>Uvod</a:t>
            </a:r>
            <a:endParaRPr lang="en-S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7FD03-3019-9876-D38C-783BDBAFE4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99" y="10133136"/>
            <a:ext cx="14198530" cy="796404"/>
          </a:xfrm>
        </p:spPr>
        <p:txBody>
          <a:bodyPr/>
          <a:lstStyle/>
          <a:p>
            <a:r>
              <a:rPr lang="en-GB"/>
              <a:t>Reprezentativna osnovna celica</a:t>
            </a:r>
            <a:endParaRPr lang="en-S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B567-A180-8330-0B3D-277BDAB503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39523" y="6502392"/>
            <a:ext cx="14198530" cy="794299"/>
          </a:xfrm>
        </p:spPr>
        <p:txBody>
          <a:bodyPr/>
          <a:lstStyle/>
          <a:p>
            <a:r>
              <a:rPr lang="en-GB"/>
              <a:t>Rezultati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CB77C-77EA-7293-9179-B35B3263A3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39521" y="37158541"/>
            <a:ext cx="14198530" cy="794299"/>
          </a:xfrm>
        </p:spPr>
        <p:txBody>
          <a:bodyPr/>
          <a:lstStyle/>
          <a:p>
            <a:r>
              <a:rPr lang="en-GB"/>
              <a:t>Zaključki</a:t>
            </a:r>
            <a:endParaRPr lang="en-SI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EB946-0A28-C8AF-21F7-9B158679392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639521" y="39512346"/>
            <a:ext cx="14198529" cy="796404"/>
          </a:xfrm>
        </p:spPr>
        <p:txBody>
          <a:bodyPr/>
          <a:lstStyle/>
          <a:p>
            <a:r>
              <a:rPr lang="en-GB"/>
              <a:t>Literatura</a:t>
            </a:r>
            <a:endParaRPr lang="en-SI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0C77A-D8A2-A978-D745-D1989C0D05A6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GB" sz="3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Univerza v Ljubljani, Fakulteta za strojništvo, Aškerčeva cesta 6, 1000 Ljubljana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(*</a:t>
            </a:r>
            <a:r>
              <a:rPr lang="en-GB" sz="36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e-mail: </a:t>
            </a:r>
            <a:r>
              <a:rPr lang="en-GB" sz="3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gasper212.bizjan@gmail.com)</a:t>
            </a:r>
          </a:p>
          <a:p>
            <a:endParaRPr lang="en-SI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F5CBE8-CBE5-568A-A80A-493BAC0B1D3A}"/>
              </a:ext>
            </a:extLst>
          </p:cNvPr>
          <p:cNvSpPr>
            <a:spLocks noGrp="1"/>
          </p:cNvSpPr>
          <p:nvPr>
            <p:ph type="body" sz="quarter" idx="151"/>
          </p:nvPr>
        </p:nvSpPr>
        <p:spPr/>
        <p:txBody>
          <a:bodyPr/>
          <a:lstStyle/>
          <a:p>
            <a:r>
              <a:rPr lang="en-GB">
                <a:ea typeface="Calibri" panose="020F0502020204030204" pitchFamily="34" charset="0"/>
                <a:cs typeface="Arial" panose="020B0604020202020204" pitchFamily="34" charset="0"/>
              </a:rPr>
              <a:t>Gašper Bizjan</a:t>
            </a:r>
            <a:r>
              <a:rPr lang="en-GB" sz="480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1*</a:t>
            </a:r>
            <a:r>
              <a:rPr lang="en-GB" sz="4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Janko Slavič, Tilen Košir</a:t>
            </a:r>
            <a:endParaRPr lang="en-SI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8A16F-6963-50B2-3F43-C7C36DE928DC}"/>
              </a:ext>
            </a:extLst>
          </p:cNvPr>
          <p:cNvSpPr>
            <a:spLocks noGrp="1"/>
          </p:cNvSpPr>
          <p:nvPr>
            <p:ph type="body" sz="quarter" idx="153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3D-natisnjena termoaktivna vibroizolacija temelječa na kvazi-ničelni togosti</a:t>
            </a:r>
            <a:endParaRPr lang="en-S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856E9E-25FC-C80C-9561-37C61E93F147}"/>
              </a:ext>
            </a:extLst>
          </p:cNvPr>
          <p:cNvSpPr>
            <a:spLocks noGrp="1"/>
          </p:cNvSpPr>
          <p:nvPr>
            <p:ph type="body" sz="quarter" idx="161"/>
          </p:nvPr>
        </p:nvSpPr>
        <p:spPr>
          <a:xfrm>
            <a:off x="15655668" y="40353551"/>
            <a:ext cx="14198529" cy="1917143"/>
          </a:xfrm>
        </p:spPr>
        <p:txBody>
          <a:bodyPr/>
          <a:lstStyle/>
          <a:p>
            <a:r>
              <a:rPr lang="en-GB"/>
              <a:t>[1]  S. Dalela, P.S. Balaji, D. P. Jena, Nonlinear Dyn., 108 (2022) 1931-1971 </a:t>
            </a:r>
          </a:p>
          <a:p>
            <a:r>
              <a:rPr lang="en-GB"/>
              <a:t>[2]  H. Fan, L. Yang, Y. Tian, Z. Wang, Composite Structures, 243 (2020), 112-144 </a:t>
            </a:r>
          </a:p>
          <a:p>
            <a:r>
              <a:rPr lang="en-GB"/>
              <a:t>[3]  J. Qiu, J.H. Lang, A.H. Slocum, Microelectromech. Sys., 13 (2004) 137-146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C8BC1-8B9F-FFA1-1525-DE726924C8B3}"/>
              </a:ext>
            </a:extLst>
          </p:cNvPr>
          <p:cNvSpPr>
            <a:spLocks noGrp="1"/>
          </p:cNvSpPr>
          <p:nvPr>
            <p:ph type="body" sz="quarter" idx="162"/>
          </p:nvPr>
        </p:nvSpPr>
        <p:spPr>
          <a:xfrm>
            <a:off x="15639523" y="7108125"/>
            <a:ext cx="14198530" cy="2035189"/>
          </a:xfrm>
        </p:spPr>
        <p:txBody>
          <a:bodyPr/>
          <a:lstStyle/>
          <a:p>
            <a:r>
              <a:rPr lang="en-GB" b="1"/>
              <a:t>Statična karakteristika reprezentativne osnovne celice</a:t>
            </a:r>
          </a:p>
          <a:p>
            <a:r>
              <a:rPr lang="en-GB"/>
              <a:t>Z uporabo analitičnih enačb, numeričnih simulacij po metodi končnih elementov in eksperimentalno smo tvorili KNT na sliki 3.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45B72D-867C-F1B4-33B7-E683DA7E268B}"/>
              </a:ext>
            </a:extLst>
          </p:cNvPr>
          <p:cNvSpPr>
            <a:spLocks noGrp="1"/>
          </p:cNvSpPr>
          <p:nvPr>
            <p:ph type="body" sz="quarter" idx="163"/>
          </p:nvPr>
        </p:nvSpPr>
        <p:spPr>
          <a:xfrm>
            <a:off x="395999" y="7389916"/>
            <a:ext cx="14198530" cy="2576875"/>
          </a:xfrm>
        </p:spPr>
        <p:txBody>
          <a:bodyPr/>
          <a:lstStyle/>
          <a:p>
            <a:r>
              <a:rPr lang="en-SI"/>
              <a:t>Prisotnost nenadzorovanih vibracij v in</a:t>
            </a:r>
            <a:r>
              <a:rPr lang="en-GB"/>
              <a:t>ž</a:t>
            </a:r>
            <a:r>
              <a:rPr lang="en-SI"/>
              <a:t>enirskih aplikacijah hitro vodi v prekomerno</a:t>
            </a:r>
            <a:r>
              <a:rPr lang="en-GB"/>
              <a:t> </a:t>
            </a:r>
            <a:r>
              <a:rPr lang="en-SI"/>
              <a:t>obrabo</a:t>
            </a:r>
            <a:r>
              <a:rPr lang="en-GB"/>
              <a:t> ali </a:t>
            </a:r>
            <a:r>
              <a:rPr lang="en-SI"/>
              <a:t>celo v kriti</a:t>
            </a:r>
            <a:r>
              <a:rPr lang="en-GB"/>
              <a:t>č</a:t>
            </a:r>
            <a:r>
              <a:rPr lang="en-SI"/>
              <a:t>no odpoved materiala </a:t>
            </a:r>
            <a:r>
              <a:rPr lang="en-GB"/>
              <a:t>in</a:t>
            </a:r>
            <a:r>
              <a:rPr lang="en-SI"/>
              <a:t> strojnih delov.</a:t>
            </a:r>
            <a:r>
              <a:rPr lang="en-GB"/>
              <a:t> </a:t>
            </a:r>
            <a:br>
              <a:rPr lang="en-GB"/>
            </a:br>
            <a:r>
              <a:rPr lang="en-SI"/>
              <a:t>Z implementacijo vibroi</a:t>
            </a:r>
            <a:r>
              <a:rPr lang="en-GB"/>
              <a:t>zolativnega metamateriala (MM)</a:t>
            </a:r>
            <a:r>
              <a:rPr lang="en-SI"/>
              <a:t> lahko omogo</a:t>
            </a:r>
            <a:r>
              <a:rPr lang="en-GB"/>
              <a:t>č</a:t>
            </a:r>
            <a:r>
              <a:rPr lang="en-SI"/>
              <a:t>imo za</a:t>
            </a:r>
            <a:r>
              <a:rPr lang="en-GB"/>
              <a:t>šč</a:t>
            </a:r>
            <a:r>
              <a:rPr lang="en-SI"/>
              <a:t>ito </a:t>
            </a:r>
            <a:r>
              <a:rPr lang="en-GB"/>
              <a:t>sistema pred dinamičnimi obremenitvami</a:t>
            </a:r>
            <a:r>
              <a:rPr lang="en-SI"/>
              <a:t>.</a:t>
            </a:r>
            <a:r>
              <a:rPr lang="en-GB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52207F-F82E-D516-729D-F9319D18D7F9}"/>
              </a:ext>
            </a:extLst>
          </p:cNvPr>
          <p:cNvSpPr>
            <a:spLocks noGrp="1"/>
          </p:cNvSpPr>
          <p:nvPr>
            <p:ph type="body" sz="quarter" idx="164"/>
          </p:nvPr>
        </p:nvSpPr>
        <p:spPr>
          <a:xfrm>
            <a:off x="395999" y="10940859"/>
            <a:ext cx="14198530" cy="4201936"/>
          </a:xfrm>
        </p:spPr>
        <p:txBody>
          <a:bodyPr/>
          <a:lstStyle/>
          <a:p>
            <a:r>
              <a:rPr lang="en-GB"/>
              <a:t>MM sestavljajo</a:t>
            </a:r>
            <a:r>
              <a:rPr lang="en-SI"/>
              <a:t> </a:t>
            </a:r>
            <a:r>
              <a:rPr lang="en-GB"/>
              <a:t>periodično</a:t>
            </a:r>
            <a:r>
              <a:rPr lang="en-SI"/>
              <a:t> </a:t>
            </a:r>
            <a:r>
              <a:rPr lang="en-GB"/>
              <a:t>razporejene </a:t>
            </a:r>
            <a:r>
              <a:rPr lang="en-SI"/>
              <a:t>podstruktur</a:t>
            </a:r>
            <a:r>
              <a:rPr lang="en-GB"/>
              <a:t>e, ki skupaj tvorijo material s </a:t>
            </a:r>
            <a:r>
              <a:rPr lang="en-SI"/>
              <a:t>fizikaln</a:t>
            </a:r>
            <a:r>
              <a:rPr lang="en-GB"/>
              <a:t>imi </a:t>
            </a:r>
            <a:r>
              <a:rPr lang="en-SI"/>
              <a:t>lastnost</a:t>
            </a:r>
            <a:r>
              <a:rPr lang="en-GB"/>
              <a:t>mi</a:t>
            </a:r>
            <a:r>
              <a:rPr lang="en-SI"/>
              <a:t>, ki </a:t>
            </a:r>
            <a:r>
              <a:rPr lang="en-GB"/>
              <a:t>ga</a:t>
            </a:r>
            <a:r>
              <a:rPr lang="en-SI"/>
              <a:t> v naravi ne najdemo</a:t>
            </a:r>
            <a:r>
              <a:rPr lang="en-GB"/>
              <a:t> [1]. Te lastnosti je v celoti možno razbrati iz posamezne</a:t>
            </a:r>
            <a:r>
              <a:rPr lang="en-SI"/>
              <a:t> reprezentativne</a:t>
            </a:r>
            <a:r>
              <a:rPr lang="en-GB"/>
              <a:t> osnovne</a:t>
            </a:r>
            <a:r>
              <a:rPr lang="en-SI"/>
              <a:t> celice (ROC)</a:t>
            </a:r>
            <a:r>
              <a:rPr lang="en-GB"/>
              <a:t>, kot je vidno na sliki 1. Geometrijsko kompleksne podstrukture lahko z aditivno tehnologijo skoraj poljubno postavimo v prostoru in jih na makronivoju formuliramo v MM poljubne oblike, zato se je ta izkazala kot odličen proces izdelave [2].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E3CA16-6E5C-5AB2-87AC-98EFBA4C00EC}"/>
              </a:ext>
            </a:extLst>
          </p:cNvPr>
          <p:cNvSpPr>
            <a:spLocks noGrp="1"/>
          </p:cNvSpPr>
          <p:nvPr>
            <p:ph type="body" sz="quarter" idx="165"/>
          </p:nvPr>
        </p:nvSpPr>
        <p:spPr>
          <a:xfrm>
            <a:off x="15639521" y="37987937"/>
            <a:ext cx="14198530" cy="1493502"/>
          </a:xfrm>
        </p:spPr>
        <p:txBody>
          <a:bodyPr/>
          <a:lstStyle/>
          <a:p>
            <a:r>
              <a:rPr lang="en-GB"/>
              <a:t>V raziskavi smo preučili in dokazali uporabnost 3D tiskane KNT vibroizolacije, ki izkazuje možnost krmiljenja z Joulovim tokom. </a:t>
            </a:r>
            <a:endParaRPr lang="en-SI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BF6319-0928-43DA-B848-0788F88D0D01}"/>
              </a:ext>
            </a:extLst>
          </p:cNvPr>
          <p:cNvSpPr>
            <a:spLocks noGrp="1"/>
          </p:cNvSpPr>
          <p:nvPr>
            <p:ph type="body" sz="quarter" idx="175"/>
          </p:nvPr>
        </p:nvSpPr>
        <p:spPr/>
        <p:txBody>
          <a:bodyPr>
            <a:normAutofit fontScale="77500" lnSpcReduction="20000"/>
          </a:bodyPr>
          <a:lstStyle/>
          <a:p>
            <a:endParaRPr lang="en-SI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36531-061D-5BBB-AE36-4472BF9A7305}"/>
              </a:ext>
            </a:extLst>
          </p:cNvPr>
          <p:cNvSpPr>
            <a:spLocks noGrp="1"/>
          </p:cNvSpPr>
          <p:nvPr>
            <p:ph type="body" sz="quarter" idx="176"/>
          </p:nvPr>
        </p:nvSpPr>
        <p:spPr/>
        <p:txBody>
          <a:bodyPr>
            <a:normAutofit fontScale="55000" lnSpcReduction="20000"/>
          </a:bodyPr>
          <a:lstStyle/>
          <a:p>
            <a:endParaRPr lang="en-SI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C9CE85-C1D8-906E-9B47-519655275AE9}"/>
              </a:ext>
            </a:extLst>
          </p:cNvPr>
          <p:cNvSpPr>
            <a:spLocks noGrp="1"/>
          </p:cNvSpPr>
          <p:nvPr>
            <p:ph type="body" sz="quarter" idx="177"/>
          </p:nvPr>
        </p:nvSpPr>
        <p:spPr/>
        <p:txBody>
          <a:bodyPr>
            <a:normAutofit fontScale="55000" lnSpcReduction="20000"/>
          </a:bodyPr>
          <a:lstStyle/>
          <a:p>
            <a:endParaRPr lang="en-SI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758910-62B0-C847-DDAE-DBF381AAAE7A}"/>
              </a:ext>
            </a:extLst>
          </p:cNvPr>
          <p:cNvSpPr txBox="1">
            <a:spLocks/>
          </p:cNvSpPr>
          <p:nvPr/>
        </p:nvSpPr>
        <p:spPr bwMode="auto">
          <a:xfrm>
            <a:off x="400914" y="25234740"/>
            <a:ext cx="14198530" cy="7964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89551" tIns="89551" rIns="89551" bIns="89551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4200525" rtl="0" eaLnBrk="0" fontAlgn="base" hangingPunct="0">
              <a:spcBef>
                <a:spcPts val="0"/>
              </a:spcBef>
              <a:spcAft>
                <a:spcPct val="0"/>
              </a:spcAft>
              <a:buNone/>
              <a:defRPr sz="4000" b="1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25" indent="-1312863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900">
                <a:solidFill>
                  <a:schemeClr val="tx1"/>
                </a:solidFill>
                <a:latin typeface="+mn-lt"/>
              </a:defRPr>
            </a:lvl2pPr>
            <a:lvl3pPr marL="5251450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000">
                <a:solidFill>
                  <a:schemeClr val="tx1"/>
                </a:solidFill>
                <a:latin typeface="+mn-lt"/>
              </a:defRPr>
            </a:lvl3pPr>
            <a:lvl4pPr marL="7351713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200">
                <a:solidFill>
                  <a:schemeClr val="tx1"/>
                </a:solidFill>
                <a:latin typeface="+mn-lt"/>
              </a:defRPr>
            </a:lvl4pPr>
            <a:lvl5pPr marL="9453563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5pPr>
            <a:lvl6pPr marL="99107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6pPr>
            <a:lvl7pPr marL="103679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7pPr>
            <a:lvl8pPr marL="108251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8pPr>
            <a:lvl9pPr marL="112823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/>
              <a:t>Kvazi-ničelna togost</a:t>
            </a:r>
            <a:endParaRPr lang="en-SI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 Placeholder 12">
                <a:extLst>
                  <a:ext uri="{FF2B5EF4-FFF2-40B4-BE49-F238E27FC236}">
                    <a16:creationId xmlns:a16="http://schemas.microsoft.com/office/drawing/2014/main" id="{9C26A2B2-6D6D-1416-C9ED-FC7894AC13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0914" y="26042463"/>
                <a:ext cx="14198530" cy="5868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3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/>
                  <a:t>V praksi je največkrat uporabljena linearna vibroizolacija, ki je učinkovita le, če je njena lastna frekvenca precej nižja od frekvence vzbujanja. Za odpravo te pomanjkljivosti je bila zasnovana ROC z nelinearno vibroizolacijo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, ki izkazuje visoko statično togost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/>
                  <a:t> in veliko nosilnost, medtem ko nizka dinamična togost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pomeni povečano območje izolacije pri nizkih frekvencah. Tako imenovana kvazi-ničelna togost (KNT) omogoča skoraj ničelno dinamično togost v delovni točki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/>
                  <a:t>. Kot vidimo na sliki 1, jo tvorimo z združitvijo navpičnih lokov togosti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/>
                  <a:t> in z uporabo vodoravnih kosinusnih nosilcev, ki pri pomiku preskočijo in vnašajo negativno togost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>
                    <a:ea typeface="Cambria Math" panose="02040503050406030204" pitchFamily="18" charset="0"/>
                  </a:rPr>
                  <a:t>[2].</a:t>
                </a:r>
              </a:p>
              <a:p>
                <a:r>
                  <a:rPr lang="en-GB"/>
                  <a:t>Zadostiti moramo pogoju: </a:t>
                </a:r>
              </a:p>
            </p:txBody>
          </p:sp>
        </mc:Choice>
        <mc:Fallback>
          <p:sp>
            <p:nvSpPr>
              <p:cNvPr id="21" name="Text Placeholder 12">
                <a:extLst>
                  <a:ext uri="{FF2B5EF4-FFF2-40B4-BE49-F238E27FC236}">
                    <a16:creationId xmlns:a16="http://schemas.microsoft.com/office/drawing/2014/main" id="{9C26A2B2-6D6D-1416-C9ED-FC7894AC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914" y="26042463"/>
                <a:ext cx="14198530" cy="5868738"/>
              </a:xfrm>
              <a:prstGeom prst="rect">
                <a:avLst/>
              </a:prstGeom>
              <a:blipFill>
                <a:blip r:embed="rId27"/>
                <a:stretch>
                  <a:fillRect l="-172" r="-1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D403CE2-7DC7-78CC-974D-5DAD68FF09A2}"/>
              </a:ext>
            </a:extLst>
          </p:cNvPr>
          <p:cNvSpPr txBox="1">
            <a:spLocks/>
          </p:cNvSpPr>
          <p:nvPr/>
        </p:nvSpPr>
        <p:spPr bwMode="auto">
          <a:xfrm>
            <a:off x="435326" y="32723847"/>
            <a:ext cx="14198530" cy="7964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89551" tIns="89551" rIns="89551" bIns="89551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4200525" rtl="0" eaLnBrk="0" fontAlgn="base" hangingPunct="0">
              <a:spcBef>
                <a:spcPts val="0"/>
              </a:spcBef>
              <a:spcAft>
                <a:spcPct val="0"/>
              </a:spcAft>
              <a:buNone/>
              <a:defRPr sz="4000" b="1" u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25" indent="-1312863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900">
                <a:solidFill>
                  <a:schemeClr val="tx1"/>
                </a:solidFill>
                <a:latin typeface="+mn-lt"/>
              </a:defRPr>
            </a:lvl2pPr>
            <a:lvl3pPr marL="5251450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000">
                <a:solidFill>
                  <a:schemeClr val="tx1"/>
                </a:solidFill>
                <a:latin typeface="+mn-lt"/>
              </a:defRPr>
            </a:lvl3pPr>
            <a:lvl4pPr marL="7351713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200">
                <a:solidFill>
                  <a:schemeClr val="tx1"/>
                </a:solidFill>
                <a:latin typeface="+mn-lt"/>
              </a:defRPr>
            </a:lvl4pPr>
            <a:lvl5pPr marL="9453563" indent="-1050925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5pPr>
            <a:lvl6pPr marL="99107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6pPr>
            <a:lvl7pPr marL="103679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7pPr>
            <a:lvl8pPr marL="108251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8pPr>
            <a:lvl9pPr marL="112823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/>
              <a:t>Krmiljenje togosti z Joulovim tokom</a:t>
            </a:r>
            <a:endParaRPr lang="en-SI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12">
                <a:extLst>
                  <a:ext uri="{FF2B5EF4-FFF2-40B4-BE49-F238E27FC236}">
                    <a16:creationId xmlns:a16="http://schemas.microsoft.com/office/drawing/2014/main" id="{B24AC2FE-628B-DFD2-F6BE-AEC68D686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5326" y="33531570"/>
                <a:ext cx="14198530" cy="257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3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/>
                  <a:t>Dodatno krmiljenje togosti omogoča uporaba prevodnega filamenta. </a:t>
                </a:r>
              </a:p>
              <a:p>
                <a:r>
                  <a:rPr lang="en-GB"/>
                  <a:t>S segrevanjem preko električnega toka lahko uporabimo termoelektrični pojav in manjšamo togost ter tako krmilimo delovanje MM (slika 2). Določili smo modul elastičnosti v odvisnosti od temperature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. </a:t>
                </a:r>
              </a:p>
            </p:txBody>
          </p:sp>
        </mc:Choice>
        <mc:Fallback>
          <p:sp>
            <p:nvSpPr>
              <p:cNvPr id="23" name="Text Placeholder 12">
                <a:extLst>
                  <a:ext uri="{FF2B5EF4-FFF2-40B4-BE49-F238E27FC236}">
                    <a16:creationId xmlns:a16="http://schemas.microsoft.com/office/drawing/2014/main" id="{B24AC2FE-628B-DFD2-F6BE-AEC68D686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326" y="33531570"/>
                <a:ext cx="14198530" cy="2576875"/>
              </a:xfrm>
              <a:prstGeom prst="rect">
                <a:avLst/>
              </a:prstGeom>
              <a:blipFill>
                <a:blip r:embed="rId28"/>
                <a:stretch>
                  <a:fillRect l="-129" r="-1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14">
                <a:extLst>
                  <a:ext uri="{FF2B5EF4-FFF2-40B4-BE49-F238E27FC236}">
                    <a16:creationId xmlns:a16="http://schemas.microsoft.com/office/drawing/2014/main" id="{36FF1A39-1597-3FCD-902A-A0945B867C33}"/>
                  </a:ext>
                </a:extLst>
              </p:cNvPr>
              <p:cNvSpPr>
                <a:spLocks noGrp="1"/>
              </p:cNvSpPr>
              <p:nvPr>
                <p:ph type="body" sz="quarter" idx="170"/>
              </p:nvPr>
            </p:nvSpPr>
            <p:spPr>
              <a:xfrm>
                <a:off x="494320" y="23763943"/>
                <a:ext cx="14198530" cy="1363338"/>
              </a:xfrm>
            </p:spPr>
            <p:txBody>
              <a:bodyPr/>
              <a:lstStyle/>
              <a:p>
                <a:endParaRPr lang="en-GB"/>
              </a:p>
              <a:p>
                <a:r>
                  <a:rPr lang="en-GB"/>
                  <a:t>Slika 1: Vibroizolativni MM, ki ga tvorijo ROC, ločuje sistem mase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/>
                  <a:t> od okolice.</a:t>
                </a:r>
                <a:endParaRPr lang="en-SI"/>
              </a:p>
            </p:txBody>
          </p:sp>
        </mc:Choice>
        <mc:Fallback xmlns="">
          <p:sp>
            <p:nvSpPr>
              <p:cNvPr id="27" name="Text Placeholder 14">
                <a:extLst>
                  <a:ext uri="{FF2B5EF4-FFF2-40B4-BE49-F238E27FC236}">
                    <a16:creationId xmlns:a16="http://schemas.microsoft.com/office/drawing/2014/main" id="{36FF1A39-1597-3FCD-902A-A0945B867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0"/>
              </p:nvPr>
            </p:nvSpPr>
            <p:spPr>
              <a:xfrm>
                <a:off x="494320" y="23763943"/>
                <a:ext cx="14198530" cy="1363338"/>
              </a:xfr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 Placeholder 14">
                <a:extLst>
                  <a:ext uri="{FF2B5EF4-FFF2-40B4-BE49-F238E27FC236}">
                    <a16:creationId xmlns:a16="http://schemas.microsoft.com/office/drawing/2014/main" id="{59DB155B-42E8-264F-A68F-3A3611A93BB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04355" y="17201422"/>
                <a:ext cx="14348708" cy="1363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2800" b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endParaRPr lang="en-GB" kern="0"/>
              </a:p>
              <a:p>
                <a:r>
                  <a:rPr lang="en-GB" kern="0"/>
                  <a:t>Slika 3: Potek sile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kern="0"/>
                  <a:t> v odvisnosti od pomika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</a:t>
                </a:r>
                <a:r>
                  <a:rPr lang="en-GB" kern="0"/>
                  <a:t>za vodoravni in navpični nosilec ter ROC.  </a:t>
                </a:r>
                <a:endParaRPr lang="en-SI" kern="0"/>
              </a:p>
            </p:txBody>
          </p:sp>
        </mc:Choice>
        <mc:Fallback>
          <p:sp>
            <p:nvSpPr>
              <p:cNvPr id="31" name="Text Placeholder 14">
                <a:extLst>
                  <a:ext uri="{FF2B5EF4-FFF2-40B4-BE49-F238E27FC236}">
                    <a16:creationId xmlns:a16="http://schemas.microsoft.com/office/drawing/2014/main" id="{59DB155B-42E8-264F-A68F-3A3611A9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4355" y="17201422"/>
                <a:ext cx="14348708" cy="136333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0">
                <a:extLst>
                  <a:ext uri="{FF2B5EF4-FFF2-40B4-BE49-F238E27FC236}">
                    <a16:creationId xmlns:a16="http://schemas.microsoft.com/office/drawing/2014/main" id="{150D61B1-432E-2155-E026-D09751D51BB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587125" y="26668563"/>
                <a:ext cx="14198530" cy="257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b="1" kern="0"/>
                  <a:t>Prenosnost metamateriala</a:t>
                </a:r>
              </a:p>
              <a:p>
                <a:r>
                  <a:rPr lang="en-GB" kern="0"/>
                  <a:t>Dinamične lastnosti MM lahko opazujemo na podlagi prenosnosti, pri čemer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kern="0"/>
                  <a:t> pomeni zmanjšanje dinamične obremenitve (slika 5).  </a:t>
                </a:r>
              </a:p>
              <a:p>
                <a:endParaRPr lang="en-GB" kern="0"/>
              </a:p>
            </p:txBody>
          </p:sp>
        </mc:Choice>
        <mc:Fallback xmlns="">
          <p:sp>
            <p:nvSpPr>
              <p:cNvPr id="40" name="Text Placeholder 10">
                <a:extLst>
                  <a:ext uri="{FF2B5EF4-FFF2-40B4-BE49-F238E27FC236}">
                    <a16:creationId xmlns:a16="http://schemas.microsoft.com/office/drawing/2014/main" id="{150D61B1-432E-2155-E026-D09751D5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7125" y="26668563"/>
                <a:ext cx="14198530" cy="2576875"/>
              </a:xfrm>
              <a:prstGeom prst="rect">
                <a:avLst/>
              </a:prstGeom>
              <a:blipFill>
                <a:blip r:embed="rId31"/>
                <a:stretch>
                  <a:fillRect l="-172" r="-1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Placeholder 10">
                <a:extLst>
                  <a:ext uri="{FF2B5EF4-FFF2-40B4-BE49-F238E27FC236}">
                    <a16:creationId xmlns:a16="http://schemas.microsoft.com/office/drawing/2014/main" id="{A6F60D6B-8468-E513-265F-90877CBA425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644438" y="18209364"/>
                <a:ext cx="14198530" cy="257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kern="0"/>
                  <a:t>Pri spremembi sistema (mase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kern="0"/>
                  <a:t>, s katero obremenimo posamezno ROC) se ne nahajamo več v območju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kern="0"/>
                  <a:t>. S spreminjanjem temperature lahko celotno togost zmanjšamo tako, da smo ponovno v območju KNT (slika 4). </a:t>
                </a:r>
              </a:p>
              <a:p>
                <a:endParaRPr lang="en-GB" kern="0"/>
              </a:p>
            </p:txBody>
          </p:sp>
        </mc:Choice>
        <mc:Fallback>
          <p:sp>
            <p:nvSpPr>
              <p:cNvPr id="41" name="Text Placeholder 10">
                <a:extLst>
                  <a:ext uri="{FF2B5EF4-FFF2-40B4-BE49-F238E27FC236}">
                    <a16:creationId xmlns:a16="http://schemas.microsoft.com/office/drawing/2014/main" id="{A6F60D6B-8468-E513-265F-90877CBA4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44438" y="18209364"/>
                <a:ext cx="14198530" cy="2576875"/>
              </a:xfrm>
              <a:prstGeom prst="rect">
                <a:avLst/>
              </a:prstGeom>
              <a:blipFill>
                <a:blip r:embed="rId32"/>
                <a:stretch>
                  <a:fillRect l="-129" r="-1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 Placeholder 14">
                <a:extLst>
                  <a:ext uri="{FF2B5EF4-FFF2-40B4-BE49-F238E27FC236}">
                    <a16:creationId xmlns:a16="http://schemas.microsoft.com/office/drawing/2014/main" id="{606E014F-CE6A-C2E9-C497-6607F751B7E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37303" y="25225754"/>
                <a:ext cx="14198530" cy="1837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2800" b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endParaRPr lang="en-GB" kern="0"/>
              </a:p>
              <a:p>
                <a:r>
                  <a:rPr lang="en-GB" kern="0"/>
                  <a:t>Slika 4: Potek sile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kern="0"/>
                  <a:t> in togosti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/>
                  <a:t> </a:t>
                </a:r>
                <a:r>
                  <a:rPr lang="en-GB" kern="0"/>
                  <a:t>v odvisnosti od pomika ROC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kern="0"/>
                  <a:t> ter od temperature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kern="0"/>
                  <a:t>. Pri spremembi mase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kern="0"/>
                  <a:t> lahko z ustrezno temperaturo ostanemo pri minimalni togosti.</a:t>
                </a:r>
                <a:endParaRPr lang="en-SI" kern="0"/>
              </a:p>
            </p:txBody>
          </p:sp>
        </mc:Choice>
        <mc:Fallback>
          <p:sp>
            <p:nvSpPr>
              <p:cNvPr id="46" name="Text Placeholder 14">
                <a:extLst>
                  <a:ext uri="{FF2B5EF4-FFF2-40B4-BE49-F238E27FC236}">
                    <a16:creationId xmlns:a16="http://schemas.microsoft.com/office/drawing/2014/main" id="{606E014F-CE6A-C2E9-C497-6607F751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7303" y="25225754"/>
                <a:ext cx="14198530" cy="183731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Placeholder 14">
                <a:extLst>
                  <a:ext uri="{FF2B5EF4-FFF2-40B4-BE49-F238E27FC236}">
                    <a16:creationId xmlns:a16="http://schemas.microsoft.com/office/drawing/2014/main" id="{0C1FC8FD-E8B0-8FEE-52BC-D0D85463980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37303" y="33939980"/>
                <a:ext cx="14198530" cy="3259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223877" tIns="223877" rIns="223877" bIns="223877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0" indent="0" algn="just" defTabSz="4200525" rtl="0" eaLnBrk="0" fontAlgn="base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2800" b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55191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2pPr>
                <a:lvl3pPr marL="2014879" indent="-55968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3pPr>
                <a:lvl4pPr marL="2630537" indent="-615658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4pPr>
                <a:lvl5pPr marL="3078288" indent="-447751" algn="l" defTabSz="420052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500">
                    <a:solidFill>
                      <a:schemeClr val="tx1"/>
                    </a:solidFill>
                    <a:latin typeface="Trebuchet MS" pitchFamily="34" charset="0"/>
                  </a:defRPr>
                </a:lvl5pPr>
                <a:lvl6pPr marL="99107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6pPr>
                <a:lvl7pPr marL="103679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7pPr>
                <a:lvl8pPr marL="108251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8pPr>
                <a:lvl9pPr marL="11282363" indent="-1050925" algn="l" defTabSz="420052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9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endParaRPr lang="en-GB" kern="0"/>
              </a:p>
              <a:p>
                <a:r>
                  <a:rPr lang="en-GB" kern="0"/>
                  <a:t>Slika 5: Analitični (levo) in numerični (desno) potek prenosnosti </a:t>
                </a:r>
                <a14:m>
                  <m:oMath xmlns:m="http://schemas.openxmlformats.org/officeDocument/2006/math"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kern="0"/>
                  <a:t> pri frekvencah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kern="0"/>
                  <a:t>. Opazujemo obremenitev </a:t>
                </a:r>
                <a14:m>
                  <m:oMath xmlns:m="http://schemas.openxmlformats.org/officeDocument/2006/math"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=554.7</m:t>
                    </m:r>
                  </m:oMath>
                </a14:m>
                <a:r>
                  <a:rPr lang="en-GB" kern="0"/>
                  <a:t> g pri različnih temperaturah. Z ustrezno kombinacijo temperature in mase se nam frekvenčno območje dušenja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kern="0"/>
                  <a:t> poveča, saj imamo lastnost KNT. Pri spremembi obremenitve lahko prilagodimo temperaturo, da ostanemo pri največjem dušenju.</a:t>
                </a:r>
                <a:endParaRPr lang="en-SI" kern="0"/>
              </a:p>
            </p:txBody>
          </p:sp>
        </mc:Choice>
        <mc:Fallback>
          <p:sp>
            <p:nvSpPr>
              <p:cNvPr id="47" name="Text Placeholder 14">
                <a:extLst>
                  <a:ext uri="{FF2B5EF4-FFF2-40B4-BE49-F238E27FC236}">
                    <a16:creationId xmlns:a16="http://schemas.microsoft.com/office/drawing/2014/main" id="{0C1FC8FD-E8B0-8FEE-52BC-D0D854639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7303" y="33939980"/>
                <a:ext cx="14198530" cy="325924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5EB3E3E-4C1E-521D-E473-04915A473A41}"/>
              </a:ext>
            </a:extLst>
          </p:cNvPr>
          <p:cNvGrpSpPr/>
          <p:nvPr/>
        </p:nvGrpSpPr>
        <p:grpSpPr>
          <a:xfrm>
            <a:off x="1127581" y="14761161"/>
            <a:ext cx="12626928" cy="9396133"/>
            <a:chOff x="1061189" y="10450656"/>
            <a:chExt cx="27459281" cy="2043340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CC1A50C-CDAF-8C42-27A6-3DE4D85E9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89" y="18762149"/>
              <a:ext cx="12847353" cy="1212191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17BA4C-2492-E269-F80F-BD2F22D1726C}"/>
                </a:ext>
              </a:extLst>
            </p:cNvPr>
            <p:cNvSpPr/>
            <p:nvPr/>
          </p:nvSpPr>
          <p:spPr bwMode="auto">
            <a:xfrm>
              <a:off x="1178393" y="14126495"/>
              <a:ext cx="12612885" cy="4722298"/>
            </a:xfrm>
            <a:prstGeom prst="rect">
              <a:avLst/>
            </a:prstGeom>
            <a:gradFill flip="none" rotWithShape="1">
              <a:gsLst>
                <a:gs pos="0">
                  <a:srgbClr val="C0C0C0">
                    <a:shade val="30000"/>
                    <a:satMod val="115000"/>
                  </a:srgbClr>
                </a:gs>
                <a:gs pos="50000">
                  <a:srgbClr val="C0C0C0">
                    <a:shade val="67500"/>
                    <a:satMod val="115000"/>
                  </a:srgbClr>
                </a:gs>
                <a:gs pos="100000">
                  <a:srgbClr val="C0C0C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2005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7F06764-43B0-B4DB-FCC3-0B61125A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1213" y="25846444"/>
              <a:ext cx="5791729" cy="487689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1605B05-E342-5B73-8CD5-D2663540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6301" y="12314464"/>
              <a:ext cx="8636021" cy="853988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FAD564-FACB-640D-9EC3-C9F0C98B129B}"/>
                </a:ext>
              </a:extLst>
            </p:cNvPr>
            <p:cNvSpPr/>
            <p:nvPr/>
          </p:nvSpPr>
          <p:spPr>
            <a:xfrm>
              <a:off x="7316646" y="26433791"/>
              <a:ext cx="1782799" cy="159844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67BA4-054F-2A30-D4AA-EBA9EB28F4FC}"/>
                </a:ext>
              </a:extLst>
            </p:cNvPr>
            <p:cNvSpPr/>
            <p:nvPr/>
          </p:nvSpPr>
          <p:spPr>
            <a:xfrm>
              <a:off x="14422760" y="25846444"/>
              <a:ext cx="6001661" cy="487689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4205435-B551-C2AC-C83A-76E59219CCF2}"/>
                </a:ext>
              </a:extLst>
            </p:cNvPr>
            <p:cNvCxnSpPr>
              <a:cxnSpLocks/>
            </p:cNvCxnSpPr>
            <p:nvPr/>
          </p:nvCxnSpPr>
          <p:spPr>
            <a:xfrm>
              <a:off x="7303808" y="28032230"/>
              <a:ext cx="7125926" cy="269111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B502F-825E-EA54-69B9-BC22B351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445" y="25857811"/>
              <a:ext cx="5234073" cy="5759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026FB3-8818-1EBB-1E7F-6315B2A1C592}"/>
                </a:ext>
              </a:extLst>
            </p:cNvPr>
            <p:cNvSpPr/>
            <p:nvPr/>
          </p:nvSpPr>
          <p:spPr>
            <a:xfrm>
              <a:off x="14976226" y="27203677"/>
              <a:ext cx="3524473" cy="3139257"/>
            </a:xfrm>
            <a:prstGeom prst="rect">
              <a:avLst/>
            </a:prstGeom>
            <a:noFill/>
            <a:ln w="762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1736CC-699D-9B72-D6F4-8245D6604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53160" y="23218927"/>
              <a:ext cx="9827049" cy="7165322"/>
            </a:xfrm>
            <a:prstGeom prst="line">
              <a:avLst/>
            </a:prstGeom>
            <a:ln w="76200">
              <a:solidFill>
                <a:srgbClr val="00B05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1580A8-354C-A5DA-CF1E-D05061316D9E}"/>
                </a:ext>
              </a:extLst>
            </p:cNvPr>
            <p:cNvSpPr/>
            <p:nvPr/>
          </p:nvSpPr>
          <p:spPr>
            <a:xfrm>
              <a:off x="15767325" y="10450656"/>
              <a:ext cx="12612884" cy="12630452"/>
            </a:xfrm>
            <a:prstGeom prst="rect">
              <a:avLst/>
            </a:prstGeom>
            <a:noFill/>
            <a:ln w="762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FCE0C2-1147-CBA4-65CE-42E628C3C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6226" y="23093220"/>
              <a:ext cx="715115" cy="3949741"/>
            </a:xfrm>
            <a:prstGeom prst="line">
              <a:avLst/>
            </a:prstGeom>
            <a:ln w="76200">
              <a:solidFill>
                <a:srgbClr val="00B05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F34F-01B6-F58D-5BEC-FA0C425BFA46}"/>
                    </a:ext>
                  </a:extLst>
                </p:cNvPr>
                <p:cNvSpPr txBox="1"/>
                <p:nvPr/>
              </p:nvSpPr>
              <p:spPr>
                <a:xfrm>
                  <a:off x="24170951" y="10934781"/>
                  <a:ext cx="4349519" cy="13542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F34F-01B6-F58D-5BEC-FA0C425BF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0951" y="10934781"/>
                  <a:ext cx="4349519" cy="135423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775A442-467C-FD1C-7189-818C3150E064}"/>
                    </a:ext>
                  </a:extLst>
                </p:cNvPr>
                <p:cNvSpPr txBox="1"/>
                <p:nvPr/>
              </p:nvSpPr>
              <p:spPr>
                <a:xfrm>
                  <a:off x="16042973" y="20540102"/>
                  <a:ext cx="1628799" cy="127168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775A442-467C-FD1C-7189-818C3150E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2973" y="20540102"/>
                  <a:ext cx="1628799" cy="12716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E0CA90A-A159-2D4A-4BF9-E555E8DB661C}"/>
                </a:ext>
              </a:extLst>
            </p:cNvPr>
            <p:cNvCxnSpPr/>
            <p:nvPr/>
          </p:nvCxnSpPr>
          <p:spPr bwMode="auto">
            <a:xfrm flipH="1">
              <a:off x="7415770" y="11366217"/>
              <a:ext cx="25012" cy="2739354"/>
            </a:xfrm>
            <a:prstGeom prst="straightConnector1">
              <a:avLst/>
            </a:prstGeom>
            <a:solidFill>
              <a:schemeClr val="accent1"/>
            </a:solidFill>
            <a:ln w="7620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31390-E324-72AE-7DEF-A00757DD945B}"/>
                </a:ext>
              </a:extLst>
            </p:cNvPr>
            <p:cNvSpPr/>
            <p:nvPr/>
          </p:nvSpPr>
          <p:spPr>
            <a:xfrm>
              <a:off x="21825960" y="15785187"/>
              <a:ext cx="1967262" cy="36712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E8C2C0-24F4-4504-4FF3-2FB47A9AFCBF}"/>
                </a:ext>
              </a:extLst>
            </p:cNvPr>
            <p:cNvSpPr/>
            <p:nvPr/>
          </p:nvSpPr>
          <p:spPr>
            <a:xfrm>
              <a:off x="18826506" y="15091602"/>
              <a:ext cx="6195608" cy="159844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7389E0F-8A70-7363-8E4D-CA322BC92EE6}"/>
                </a:ext>
              </a:extLst>
            </p:cNvPr>
            <p:cNvCxnSpPr/>
            <p:nvPr/>
          </p:nvCxnSpPr>
          <p:spPr bwMode="auto">
            <a:xfrm flipH="1">
              <a:off x="23899027" y="12412365"/>
              <a:ext cx="1766619" cy="3372822"/>
            </a:xfrm>
            <a:prstGeom prst="straightConnector1">
              <a:avLst/>
            </a:prstGeom>
            <a:solidFill>
              <a:schemeClr val="accent1"/>
            </a:solidFill>
            <a:ln w="762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E8CFF7-347B-BE68-1A38-D1608EF2D5A5}"/>
                </a:ext>
              </a:extLst>
            </p:cNvPr>
            <p:cNvCxnSpPr/>
            <p:nvPr/>
          </p:nvCxnSpPr>
          <p:spPr bwMode="auto">
            <a:xfrm flipV="1">
              <a:off x="17145414" y="16827861"/>
              <a:ext cx="2075087" cy="3778940"/>
            </a:xfrm>
            <a:prstGeom prst="straightConnector1">
              <a:avLst/>
            </a:prstGeom>
            <a:solidFill>
              <a:schemeClr val="accent1"/>
            </a:solidFill>
            <a:ln w="76200" cap="sq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750610D-8A28-3B84-88D0-53913F3167FD}"/>
                    </a:ext>
                  </a:extLst>
                </p:cNvPr>
                <p:cNvSpPr txBox="1"/>
                <p:nvPr/>
              </p:nvSpPr>
              <p:spPr>
                <a:xfrm>
                  <a:off x="4235228" y="10898723"/>
                  <a:ext cx="3638644" cy="12716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750610D-8A28-3B84-88D0-53913F316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228" y="10898723"/>
                  <a:ext cx="3638644" cy="12716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2E3272-B55E-7C4D-5EFA-CFA79EF81F1F}"/>
                  </a:ext>
                </a:extLst>
              </p:cNvPr>
              <p:cNvSpPr txBox="1"/>
              <p:nvPr/>
            </p:nvSpPr>
            <p:spPr>
              <a:xfrm>
                <a:off x="4887676" y="31703913"/>
                <a:ext cx="4768230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200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3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2E3272-B55E-7C4D-5EFA-CFA79EF8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76" y="31703913"/>
                <a:ext cx="4768230" cy="6227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A808060-B154-453F-A27E-700052B3C126}"/>
                  </a:ext>
                </a:extLst>
              </p:cNvPr>
              <p:cNvSpPr txBox="1"/>
              <p:nvPr/>
            </p:nvSpPr>
            <p:spPr>
              <a:xfrm>
                <a:off x="7730569" y="15165652"/>
                <a:ext cx="97998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A808060-B154-453F-A27E-700052B3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569" y="15165652"/>
                <a:ext cx="97998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3B4C666A-99CF-7921-DD86-FD012D7B625D}"/>
              </a:ext>
            </a:extLst>
          </p:cNvPr>
          <p:cNvSpPr txBox="1">
            <a:spLocks/>
          </p:cNvSpPr>
          <p:nvPr/>
        </p:nvSpPr>
        <p:spPr bwMode="auto">
          <a:xfrm>
            <a:off x="459150" y="40872306"/>
            <a:ext cx="15296569" cy="136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3877" tIns="223877" rIns="223877" bIns="223877" numCol="1" anchor="t" anchorCtr="0" compatLnSpc="1">
            <a:prstTxWarp prst="textNoShape">
              <a:avLst/>
            </a:prstTxWarp>
            <a:spAutoFit/>
          </a:bodyPr>
          <a:lstStyle>
            <a:lvl1pPr marL="0" indent="0" algn="just" defTabSz="4200525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None/>
              <a:defRPr sz="28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55191" indent="-559688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00">
                <a:solidFill>
                  <a:schemeClr val="tx1"/>
                </a:solidFill>
                <a:latin typeface="Trebuchet MS" pitchFamily="34" charset="0"/>
              </a:defRPr>
            </a:lvl2pPr>
            <a:lvl3pPr marL="2014879" indent="-559688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Trebuchet MS" pitchFamily="34" charset="0"/>
              </a:defRPr>
            </a:lvl3pPr>
            <a:lvl4pPr marL="2630537" indent="-615658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00">
                <a:solidFill>
                  <a:schemeClr val="tx1"/>
                </a:solidFill>
                <a:latin typeface="Trebuchet MS" pitchFamily="34" charset="0"/>
              </a:defRPr>
            </a:lvl4pPr>
            <a:lvl5pPr marL="3078288" indent="-447751" algn="l" defTabSz="42005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500">
                <a:solidFill>
                  <a:schemeClr val="tx1"/>
                </a:solidFill>
                <a:latin typeface="Trebuchet MS" pitchFamily="34" charset="0"/>
              </a:defRPr>
            </a:lvl5pPr>
            <a:lvl6pPr marL="99107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6pPr>
            <a:lvl7pPr marL="103679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7pPr>
            <a:lvl8pPr marL="108251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8pPr>
            <a:lvl9pPr marL="11282363" indent="-1050925" algn="l" defTabSz="4200525" rtl="0" fontAlgn="base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kern="0"/>
          </a:p>
          <a:p>
            <a:r>
              <a:rPr lang="en-GB" kern="0"/>
              <a:t>Slika 2: Eksperiment za določanje statične togosti pri različnih temperaturah</a:t>
            </a:r>
            <a:endParaRPr lang="en-SI" kern="0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EBE13F3D-68BD-2B7B-21ED-9BB97788319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75412" y="1750763"/>
            <a:ext cx="4231109" cy="5500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72EC6-432A-73A6-97F1-0AA8F426A0D6}"/>
                  </a:ext>
                </a:extLst>
              </p:cNvPr>
              <p:cNvSpPr txBox="1"/>
              <p:nvPr/>
            </p:nvSpPr>
            <p:spPr>
              <a:xfrm>
                <a:off x="6046449" y="16461927"/>
                <a:ext cx="98885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32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72EC6-432A-73A6-97F1-0AA8F426A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49" y="16461927"/>
                <a:ext cx="988855" cy="58477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540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presentationSettings hasLibraryLinks=&quot;false&quot; lastModified=&quot;2022-11-09T19:25:26.2787574Z&quot;&gt;&lt;agenda createSections=&quot;false&quot; enableNavigation=&quot;false&quot; id=&quot;2fdd1d04-21ff-4c9d-89b4-fe77ccc57ddd&quot; isTouched=&quot;false&quot; mode=&quot;Agenda&quot; showDuration=&quot;false&quot; showHeaders=&quot;false&quot; showPageNumber=&quot;false&quot; showResponsible=&quot;false&quot; showSubTopics=&quot;false&quot; showTimeSlot=&quot;false&quot; showTopicNumber=&quot;false&quot; slidesForSubTopics=&quot;false&quot; timeFormat=&quot;00000000-0000-0000-0000-000000000000&quot; title=&quot;Agenda&quot;&gt;&lt;columns&gt;&lt;column displayIndex=&quot;0&quot; header=&quot;#&quot; id=&quot;8fc7e105-5a32-4a72-bc85-7d3ff1e7b9d7&quot; visible=&quot;true&quot; width=&quot;170&quot; /&gt;&lt;column displayIndex=&quot;1&quot; header=&quot;Topic&quot; id=&quot;8f81a0ad-7497-4bbb-a001-838bad8c0faa&quot; visible=&quot;true&quot; width=&quot;160&quot; /&gt;&lt;column displayIndex=&quot;2&quot; header=&quot;Responsible&quot; id=&quot;2f9b06db-11e3-45bc-aecb-cf6141b9856b&quot; visible=&quot;true&quot; width=&quot;165&quot; /&gt;&lt;column displayIndex=&quot;3&quot; header=&quot;Duration&quot; id=&quot;99d05e97-02f5-4087-be8e-b10736e0c9ca&quot; visible=&quot;true&quot; width=&quot;150&quot; /&gt;&lt;column displayIndex=&quot;4&quot; header=&quot;Time&quot; id=&quot;fd356bfd-687f-40e8-b861-574837edbc46&quot; visible=&quot;true&quot; width=&quot;180&quot; /&gt;&lt;column displayIndex=&quot;5&quot; header=&quot;Page&quot; id=&quot;db91063f-fada-4f32-86c9-9368cd93fa26&quot; visible=&quot;true&quot; width=&quot;170&quot; /&gt;&lt;/columns&gt;&lt;layout /&gt;&lt;rows /&gt;&lt;/agenda&gt;&lt;template lastModified=&quot;0001-01-01T00:00:00&quot;&gt;&lt;LayoutNames /&gt;&lt;/template&gt;&lt;theme&gt;&lt;recentColors /&gt;&lt;/theme&gt;&lt;rules&gt;&lt;disabled /&gt;&lt;/rules&gt;&lt;/presentationSettings&gt;&lt;/smart&gt;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2005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l-SI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2005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l-SI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kolt1</Template>
  <TotalTime>1093</TotalTime>
  <Words>705</Words>
  <Application>Microsoft Office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Times New Roman</vt:lpstr>
      <vt:lpstr>Trebuchet MS</vt:lpstr>
      <vt:lpstr>Default Design</vt:lpstr>
      <vt:lpstr>PowerPoint Presentation</vt:lpstr>
    </vt:vector>
  </TitlesOfParts>
  <Company>Fakulteta za strojništvo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ZSIS - predloga</dc:title>
  <dc:creator>Matevz Zupancic</dc:creator>
  <cp:lastModifiedBy>Gašper Bizjan</cp:lastModifiedBy>
  <cp:revision>798</cp:revision>
  <cp:lastPrinted>2013-09-30T06:57:23Z</cp:lastPrinted>
  <dcterms:created xsi:type="dcterms:W3CDTF">2005-08-18T15:37:01Z</dcterms:created>
  <dcterms:modified xsi:type="dcterms:W3CDTF">2023-09-03T18:42:42Z</dcterms:modified>
</cp:coreProperties>
</file>